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256" r:id="rId2"/>
    <p:sldId id="276" r:id="rId3"/>
    <p:sldId id="299" r:id="rId4"/>
    <p:sldId id="306" r:id="rId5"/>
    <p:sldId id="367" r:id="rId6"/>
    <p:sldId id="375" r:id="rId7"/>
    <p:sldId id="377" r:id="rId8"/>
    <p:sldId id="376" r:id="rId9"/>
    <p:sldId id="368" r:id="rId10"/>
    <p:sldId id="319" r:id="rId11"/>
    <p:sldId id="355" r:id="rId12"/>
    <p:sldId id="258" r:id="rId13"/>
    <p:sldId id="260" r:id="rId14"/>
    <p:sldId id="261" r:id="rId15"/>
    <p:sldId id="262" r:id="rId16"/>
    <p:sldId id="264" r:id="rId17"/>
    <p:sldId id="369" r:id="rId18"/>
    <p:sldId id="316" r:id="rId19"/>
    <p:sldId id="311" r:id="rId20"/>
    <p:sldId id="308" r:id="rId21"/>
    <p:sldId id="309" r:id="rId22"/>
    <p:sldId id="312" r:id="rId23"/>
    <p:sldId id="310" r:id="rId24"/>
    <p:sldId id="350" r:id="rId25"/>
    <p:sldId id="351" r:id="rId26"/>
    <p:sldId id="352" r:id="rId27"/>
    <p:sldId id="317" r:id="rId28"/>
    <p:sldId id="320" r:id="rId29"/>
    <p:sldId id="321" r:id="rId30"/>
    <p:sldId id="322" r:id="rId31"/>
    <p:sldId id="271" r:id="rId32"/>
    <p:sldId id="318" r:id="rId33"/>
    <p:sldId id="288" r:id="rId34"/>
    <p:sldId id="370" r:id="rId35"/>
    <p:sldId id="354" r:id="rId36"/>
    <p:sldId id="357" r:id="rId37"/>
    <p:sldId id="268" r:id="rId38"/>
    <p:sldId id="269" r:id="rId39"/>
    <p:sldId id="272" r:id="rId40"/>
    <p:sldId id="273" r:id="rId41"/>
    <p:sldId id="379" r:id="rId42"/>
    <p:sldId id="383" r:id="rId43"/>
    <p:sldId id="385" r:id="rId44"/>
    <p:sldId id="384" r:id="rId45"/>
    <p:sldId id="386" r:id="rId46"/>
    <p:sldId id="387" r:id="rId47"/>
    <p:sldId id="388" r:id="rId48"/>
    <p:sldId id="389" r:id="rId49"/>
    <p:sldId id="390" r:id="rId50"/>
    <p:sldId id="391" r:id="rId51"/>
    <p:sldId id="330" r:id="rId52"/>
    <p:sldId id="289" r:id="rId53"/>
    <p:sldId id="325" r:id="rId54"/>
    <p:sldId id="331" r:id="rId55"/>
    <p:sldId id="361" r:id="rId56"/>
    <p:sldId id="329" r:id="rId57"/>
    <p:sldId id="360" r:id="rId58"/>
    <p:sldId id="363" r:id="rId59"/>
    <p:sldId id="275" r:id="rId60"/>
    <p:sldId id="353" r:id="rId61"/>
    <p:sldId id="303" r:id="rId62"/>
    <p:sldId id="304" r:id="rId63"/>
    <p:sldId id="287" r:id="rId64"/>
    <p:sldId id="364" r:id="rId65"/>
    <p:sldId id="365" r:id="rId66"/>
    <p:sldId id="366" r:id="rId67"/>
    <p:sldId id="371" r:id="rId68"/>
    <p:sldId id="336" r:id="rId69"/>
    <p:sldId id="345" r:id="rId70"/>
    <p:sldId id="393" r:id="rId71"/>
    <p:sldId id="394" r:id="rId72"/>
    <p:sldId id="396" r:id="rId73"/>
    <p:sldId id="398" r:id="rId74"/>
    <p:sldId id="397" r:id="rId75"/>
    <p:sldId id="400" r:id="rId76"/>
    <p:sldId id="401" r:id="rId77"/>
    <p:sldId id="402" r:id="rId78"/>
    <p:sldId id="403" r:id="rId79"/>
    <p:sldId id="404" r:id="rId80"/>
    <p:sldId id="405" r:id="rId81"/>
    <p:sldId id="395" r:id="rId82"/>
    <p:sldId id="406" r:id="rId83"/>
    <p:sldId id="346" r:id="rId84"/>
    <p:sldId id="300" r:id="rId85"/>
    <p:sldId id="302" r:id="rId86"/>
    <p:sldId id="372" r:id="rId87"/>
    <p:sldId id="409" r:id="rId88"/>
    <p:sldId id="407" r:id="rId89"/>
    <p:sldId id="413" r:id="rId90"/>
    <p:sldId id="410" r:id="rId91"/>
    <p:sldId id="414" r:id="rId92"/>
    <p:sldId id="411" r:id="rId93"/>
    <p:sldId id="415" r:id="rId94"/>
    <p:sldId id="416" r:id="rId95"/>
    <p:sldId id="417" r:id="rId96"/>
    <p:sldId id="408" r:id="rId97"/>
    <p:sldId id="265" r:id="rId98"/>
    <p:sldId id="270" r:id="rId99"/>
    <p:sldId id="419" r:id="rId100"/>
    <p:sldId id="285" r:id="rId101"/>
    <p:sldId id="374" r:id="rId102"/>
    <p:sldId id="373" r:id="rId103"/>
    <p:sldId id="421" r:id="rId104"/>
    <p:sldId id="424" r:id="rId105"/>
    <p:sldId id="422" r:id="rId106"/>
    <p:sldId id="423" r:id="rId107"/>
    <p:sldId id="412" r:id="rId108"/>
    <p:sldId id="425" r:id="rId109"/>
    <p:sldId id="347" r:id="rId110"/>
    <p:sldId id="426" r:id="rId111"/>
    <p:sldId id="427" r:id="rId112"/>
    <p:sldId id="428" r:id="rId113"/>
    <p:sldId id="430" r:id="rId114"/>
    <p:sldId id="429" r:id="rId115"/>
    <p:sldId id="431" r:id="rId116"/>
    <p:sldId id="432" r:id="rId117"/>
    <p:sldId id="348" r:id="rId118"/>
    <p:sldId id="278" r:id="rId119"/>
    <p:sldId id="356" r:id="rId120"/>
    <p:sldId id="359" r:id="rId121"/>
    <p:sldId id="279" r:id="rId122"/>
    <p:sldId id="392" r:id="rId123"/>
    <p:sldId id="280" r:id="rId124"/>
    <p:sldId id="281" r:id="rId125"/>
    <p:sldId id="292" r:id="rId126"/>
    <p:sldId id="293" r:id="rId127"/>
    <p:sldId id="294" r:id="rId128"/>
    <p:sldId id="296" r:id="rId129"/>
    <p:sldId id="297" r:id="rId130"/>
    <p:sldId id="290" r:id="rId131"/>
    <p:sldId id="433" r:id="rId132"/>
    <p:sldId id="341" r:id="rId133"/>
    <p:sldId id="342" r:id="rId134"/>
    <p:sldId id="434" r:id="rId135"/>
    <p:sldId id="436" r:id="rId136"/>
    <p:sldId id="437" r:id="rId137"/>
    <p:sldId id="435" r:id="rId138"/>
    <p:sldId id="438" r:id="rId139"/>
    <p:sldId id="439" r:id="rId140"/>
    <p:sldId id="440" r:id="rId141"/>
    <p:sldId id="445" r:id="rId142"/>
    <p:sldId id="446" r:id="rId143"/>
    <p:sldId id="447" r:id="rId144"/>
    <p:sldId id="448" r:id="rId145"/>
    <p:sldId id="449" r:id="rId146"/>
    <p:sldId id="455" r:id="rId147"/>
    <p:sldId id="444" r:id="rId148"/>
    <p:sldId id="452" r:id="rId149"/>
    <p:sldId id="453" r:id="rId150"/>
    <p:sldId id="454" r:id="rId151"/>
    <p:sldId id="456" r:id="rId152"/>
    <p:sldId id="457" r:id="rId153"/>
    <p:sldId id="443" r:id="rId154"/>
    <p:sldId id="450" r:id="rId155"/>
    <p:sldId id="451" r:id="rId156"/>
    <p:sldId id="441" r:id="rId157"/>
    <p:sldId id="343" r:id="rId158"/>
    <p:sldId id="442" r:id="rId159"/>
    <p:sldId id="458" r:id="rId160"/>
    <p:sldId id="459" r:id="rId161"/>
    <p:sldId id="461" r:id="rId162"/>
    <p:sldId id="462" r:id="rId163"/>
    <p:sldId id="344" r:id="rId164"/>
    <p:sldId id="307" r:id="rId165"/>
    <p:sldId id="315" r:id="rId166"/>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64146" autoAdjust="0"/>
  </p:normalViewPr>
  <p:slideViewPr>
    <p:cSldViewPr snapToGrid="0">
      <p:cViewPr varScale="1">
        <p:scale>
          <a:sx n="41" d="100"/>
          <a:sy n="41" d="100"/>
        </p:scale>
        <p:origin x="14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28/05/2024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3</a:t>
            </a:fld>
            <a:endParaRPr lang="es-ES" sz="1200" kern="0">
              <a:solidFill>
                <a:srgbClr val="000000"/>
              </a:solidFill>
              <a:latin typeface="Apto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87</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88</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89</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90</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91</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a:latin typeface="Courier New" panose="02070309020205020404" pitchFamily="49" charset="0"/>
                <a:cs typeface="Courier New" panose="02070309020205020404" pitchFamily="49" charset="0"/>
              </a:rPr>
              <a:t>#permite al usuario USER ejecutar un comando docker</a:t>
            </a:r>
            <a:endParaRPr altLang="en-US">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12</a:t>
            </a:fld>
            <a:endParaRPr lang="es-ES" altLang="en-US" sz="120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92</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93</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107</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265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53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674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135</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136</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137</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138</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139</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140</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141</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142</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143</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144</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20</a:t>
            </a:fld>
            <a:endParaRPr lang="es-ES" altLang="en-US" sz="120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31</a:t>
            </a:fld>
            <a:endParaRPr lang="es-ES" altLang="en-US" sz="1200">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248968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28/05/2024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28/05/2024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28/05/2024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28/05/2024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524867E9-B759-9A48-0F26-7ADB0E747060}"/>
              </a:ext>
            </a:extLst>
          </p:cNvPr>
          <p:cNvSpPr txBox="1">
            <a:spLocks noGrp="1"/>
          </p:cNvSpPr>
          <p:nvPr>
            <p:ph type="sldNum" sz="quarter" idx="12"/>
          </p:nvPr>
        </p:nvSpPr>
        <p:spPr>
          <a:ln/>
        </p:spPr>
        <p:txBody>
          <a:bodyPr/>
          <a:lstStyle>
            <a:lvl1pPr>
              <a:defRPr/>
            </a:lvl1pPr>
          </a:lstStyle>
          <a:p>
            <a:pPr>
              <a:defRPr/>
            </a:pPr>
            <a:fld id="{9A0CD81A-777E-40CA-828F-40336BC1CDB0}" type="slidenum">
              <a:rPr/>
              <a:pPr>
                <a:defRPr/>
              </a:pPr>
              <a:t>‹Nº›</a:t>
            </a:fld>
            <a:endParaRPr/>
          </a:p>
        </p:txBody>
      </p:sp>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28/05/2024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28/05/2024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28/05/2024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28/05/2024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28/05/2024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28/05/2024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28/05/2024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28/05/2024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0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127.0.0.1:8123/"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8.png"/></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login.tailscale.com/a/157a329e010875"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100.80.227.92:8123/"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avbentem.github.io/airtime-calculator/ttn/eu868" TargetMode="External"/><Relationship Id="rId4" Type="http://schemas.openxmlformats.org/officeDocument/2006/relationships/image" Target="../media/image53.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thethingsnetwork.org/docs/lorawan/architecture/" TargetMode="External"/><Relationship Id="rId4" Type="http://schemas.openxmlformats.org/officeDocument/2006/relationships/image" Target="../media/image57.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thethingsnetwork.org/docs/lorawan/architecture/" TargetMode="External"/><Relationship Id="rId4" Type="http://schemas.openxmlformats.org/officeDocument/2006/relationships/image" Target="../media/image57.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thethingsnetwork.org/docs/lorawan/architecture/" TargetMode="External"/><Relationship Id="rId4" Type="http://schemas.openxmlformats.org/officeDocument/2006/relationships/image" Target="../media/image57.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thethingsnetwork.org/docs/lorawan/architecture/" TargetMode="External"/><Relationship Id="rId4" Type="http://schemas.openxmlformats.org/officeDocument/2006/relationships/image" Target="../media/image57.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thethingsnetwork.org/docs/lorawan/architecture/" TargetMode="External"/><Relationship Id="rId4" Type="http://schemas.openxmlformats.org/officeDocument/2006/relationships/image" Target="../media/image57.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www.thethingsnetwork.org/docs/lorawan/regional-parameters/eu868/"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hyperlink" Target="https://lora-alliance.org/about-lorawan/" TargetMode="Externa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lora-alliance.org/about-lorawan/" TargetMode="External"/><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hyperlink" Target="https://www.chirpstack.io/docs/index.html" TargetMode="External"/><Relationship Id="rId3" Type="http://schemas.openxmlformats.org/officeDocument/2006/relationships/hyperlink" Target="https://kb.shelly.cloud/knowledge-base/shelly-plus-h-t-web-interface-guide" TargetMode="External"/><Relationship Id="rId7" Type="http://schemas.openxmlformats.org/officeDocument/2006/relationships/hyperlink" Target="https://www.thethingsnetwork.org/docs/lorawa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avbentem.github.io/airtime-calculator/ttn/eu868" TargetMode="External"/><Relationship Id="rId5" Type="http://schemas.openxmlformats.org/officeDocument/2006/relationships/hyperlink" Target="https://github.com/kalkih/mini-graph-card" TargetMode="External"/><Relationship Id="rId4" Type="http://schemas.openxmlformats.org/officeDocument/2006/relationships/hyperlink" Target="https://jsonformatter.org/yaml-formatter"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shellyspain.com/shelly-plus-ht.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192.168.33.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127.0.0.1:8123/"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et.hacs.xyz/" TargetMode="External"/><Relationship Id="rId2" Type="http://schemas.openxmlformats.org/officeDocument/2006/relationships/hyperlink" Target="https://hacs.xyz/docs/setup/download"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192.168.33.1/"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dirip_shelly_button/color/0?turn=off"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595901" y="730628"/>
            <a:ext cx="11000198" cy="1569660"/>
          </a:xfr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00000"/>
              </a:lnSpc>
            </a:pPr>
            <a:r>
              <a:rPr lang="es-ES" altLang="en-US" sz="4800" b="1" dirty="0">
                <a:solidFill>
                  <a:srgbClr val="FFFFFF"/>
                </a:solidFill>
                <a:latin typeface="Aharoni" panose="02010803020104030203" pitchFamily="2" charset="-79"/>
                <a:ea typeface="+mn-ea"/>
                <a:cs typeface="Aharoni" panose="02010803020104030203" pitchFamily="2" charset="-79"/>
              </a:rPr>
              <a:t>Instalación, configuración y </a:t>
            </a:r>
            <a:br>
              <a:rPr lang="es-ES" altLang="en-US" sz="4800" b="1" dirty="0">
                <a:solidFill>
                  <a:srgbClr val="FFFFFF"/>
                </a:solidFill>
                <a:latin typeface="Aharoni" panose="02010803020104030203" pitchFamily="2" charset="-79"/>
                <a:ea typeface="+mn-ea"/>
                <a:cs typeface="Aharoni" panose="02010803020104030203" pitchFamily="2" charset="-79"/>
              </a:rPr>
            </a:br>
            <a:r>
              <a:rPr lang="es-ES" altLang="en-US" sz="4800" b="1" dirty="0">
                <a:solidFill>
                  <a:srgbClr val="FFFFFF"/>
                </a:solidFill>
                <a:latin typeface="Aharoni" panose="02010803020104030203" pitchFamily="2" charset="-79"/>
                <a:ea typeface="+mn-ea"/>
                <a:cs typeface="Aharoni" panose="02010803020104030203" pitchFamily="2" charset="-79"/>
              </a:rPr>
              <a:t>control avanzado de Home </a:t>
            </a:r>
            <a:r>
              <a:rPr lang="es-ES" altLang="en-US" sz="4800" b="1" dirty="0" err="1">
                <a:solidFill>
                  <a:srgbClr val="FFFFFF"/>
                </a:solidFill>
                <a:latin typeface="Aharoni" panose="02010803020104030203" pitchFamily="2" charset="-79"/>
                <a:ea typeface="+mn-ea"/>
                <a:cs typeface="Aharoni" panose="02010803020104030203" pitchFamily="2" charset="-79"/>
              </a:rPr>
              <a:t>Assistant</a:t>
            </a:r>
            <a:r>
              <a:rPr lang="es-ES" altLang="en-US" sz="4800" b="1" dirty="0">
                <a:solidFill>
                  <a:srgbClr val="FFFFFF"/>
                </a:solidFill>
                <a:latin typeface="Aharoni" panose="02010803020104030203" pitchFamily="2" charset="-79"/>
                <a:ea typeface="+mn-ea"/>
                <a:cs typeface="Aharoni" panose="02010803020104030203" pitchFamily="2" charset="-79"/>
              </a:rPr>
              <a:t> </a:t>
            </a:r>
            <a:endParaRPr altLang="en-US" sz="4800" b="1" dirty="0">
              <a:solidFill>
                <a:srgbClr val="FFFFFF"/>
              </a:solidFill>
              <a:latin typeface="Aharoni" panose="02010803020104030203" pitchFamily="2" charset="-79"/>
              <a:ea typeface="+mn-ea"/>
              <a:cs typeface="Aharoni" panose="02010803020104030203" pitchFamily="2" charset="-79"/>
            </a:endParaRP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1524000" y="2769831"/>
            <a:ext cx="9144000" cy="1655762"/>
          </a:xfrm>
        </p:spPr>
        <p:txBody>
          <a:bodyPr/>
          <a:lstStyle/>
          <a:p>
            <a:pPr eaLnBrk="1" hangingPunct="1"/>
            <a:r>
              <a:rPr altLang="en-US" dirty="0">
                <a:latin typeface="Aptos" panose="020B0004020202020204" pitchFamily="34" charset="0"/>
              </a:rPr>
              <a:t>Fernando Rincón, Jesús Barba, Soledad Escolar</a:t>
            </a:r>
          </a:p>
          <a:p>
            <a:pPr eaLnBrk="1" hangingPunct="1"/>
            <a:r>
              <a:rPr altLang="en-US" dirty="0">
                <a:latin typeface="Aptos" panose="020B0004020202020204" pitchFamily="34" charset="0"/>
              </a:rPr>
              <a:t>Arquitectura y Redes de Computadores </a:t>
            </a:r>
          </a:p>
          <a:p>
            <a:pPr eaLnBrk="1" hangingPunct="1"/>
            <a:r>
              <a:rPr lang="es-ES" altLang="en-US" dirty="0">
                <a:latin typeface="Aptos" panose="020B0004020202020204" pitchFamily="34" charset="0"/>
              </a:rPr>
              <a:t>Universidad de Castilla-La Mancha</a:t>
            </a:r>
            <a:endParaRPr altLang="en-US" dirty="0">
              <a:latin typeface="Aptos" panose="020B0004020202020204" pitchFamily="34" charset="0"/>
            </a:endParaRPr>
          </a:p>
          <a:p>
            <a:pPr eaLnBrk="1" hangingPunct="1"/>
            <a:r>
              <a:rPr altLang="en-US" dirty="0" err="1">
                <a:latin typeface="Aptos" panose="020B0004020202020204" pitchFamily="34" charset="0"/>
              </a:rPr>
              <a:t>Inwire</a:t>
            </a:r>
            <a:r>
              <a:rPr altLang="en-US" dirty="0">
                <a:latin typeface="Aptos" panose="020B0004020202020204" pitchFamily="34" charset="0"/>
              </a:rPr>
              <a:t> </a:t>
            </a:r>
            <a:r>
              <a:rPr altLang="en-US" dirty="0" err="1">
                <a:latin typeface="Aptos" panose="020B0004020202020204" pitchFamily="34" charset="0"/>
              </a:rPr>
              <a:t>Tecnologies</a:t>
            </a:r>
            <a:r>
              <a:rPr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637" y="4895136"/>
            <a:ext cx="478472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10243" name="CuadroTexto 7">
            <a:extLst>
              <a:ext uri="{FF2B5EF4-FFF2-40B4-BE49-F238E27FC236}">
                <a16:creationId xmlns:a16="http://schemas.microsoft.com/office/drawing/2014/main" id="{4EC7B0AA-0EEC-E8F9-2685-FF3C53B0132D}"/>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244" name="CuadroTexto 8">
            <a:extLst>
              <a:ext uri="{FF2B5EF4-FFF2-40B4-BE49-F238E27FC236}">
                <a16:creationId xmlns:a16="http://schemas.microsoft.com/office/drawing/2014/main" id="{D4D32E7E-7C68-7941-DBEC-000B1926DEC7}"/>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7</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pic>
        <p:nvPicPr>
          <p:cNvPr id="2" name="Picture 2" descr="Imagen que contiene Logotipo&#10;&#10;Descripción generada automáticamente">
            <a:extLst>
              <a:ext uri="{FF2B5EF4-FFF2-40B4-BE49-F238E27FC236}">
                <a16:creationId xmlns:a16="http://schemas.microsoft.com/office/drawing/2014/main" id="{1C5788CB-DF91-7037-4DAB-68FA8AF36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2" name="CuadroTexto 5">
            <a:extLst>
              <a:ext uri="{FF2B5EF4-FFF2-40B4-BE49-F238E27FC236}">
                <a16:creationId xmlns:a16="http://schemas.microsoft.com/office/drawing/2014/main" id="{151F8035-98DC-D318-8DE6-3C5C10EC3B23}"/>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896E6504-4F65-BB2A-61E1-FE1820B8804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 name="Picture 2" descr="Imagen que contiene Logotipo&#10;&#10;Descripción generada automáticamente">
            <a:extLst>
              <a:ext uri="{FF2B5EF4-FFF2-40B4-BE49-F238E27FC236}">
                <a16:creationId xmlns:a16="http://schemas.microsoft.com/office/drawing/2014/main" id="{AADC29EF-783F-1E0B-E14F-2423EAB15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2" name="CuadroTexto 5">
            <a:extLst>
              <a:ext uri="{FF2B5EF4-FFF2-40B4-BE49-F238E27FC236}">
                <a16:creationId xmlns:a16="http://schemas.microsoft.com/office/drawing/2014/main" id="{151F8035-98DC-D318-8DE6-3C5C10EC3B23}"/>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896E6504-4F65-BB2A-61E1-FE1820B8804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 name="Picture 2" descr="Imagen que contiene Logotipo&#10;&#10;Descripción generada automáticamente">
            <a:extLst>
              <a:ext uri="{FF2B5EF4-FFF2-40B4-BE49-F238E27FC236}">
                <a16:creationId xmlns:a16="http://schemas.microsoft.com/office/drawing/2014/main" id="{AADC29EF-783F-1E0B-E14F-2423EAB15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7428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6" name="CuadroTexto 5">
            <a:extLst>
              <a:ext uri="{FF2B5EF4-FFF2-40B4-BE49-F238E27FC236}">
                <a16:creationId xmlns:a16="http://schemas.microsoft.com/office/drawing/2014/main" id="{7FE1347F-2328-F47D-F095-252CF8FBF34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7206563-05B5-EE89-3FC2-5C46E2F44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86EBCC1C-0A2C-B451-AB3D-DF311F1B1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
        <p:nvSpPr>
          <p:cNvPr id="68614" name="CuadroTexto 5">
            <a:extLst>
              <a:ext uri="{FF2B5EF4-FFF2-40B4-BE49-F238E27FC236}">
                <a16:creationId xmlns:a16="http://schemas.microsoft.com/office/drawing/2014/main" id="{53987C09-F0C9-89D7-96CC-7361D8FA16F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8587D5E6-722E-5C5D-6DF9-6A58295A2CC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CA4C4FC-3ABC-DFCC-B167-4E0E76AAF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
        <p:nvSpPr>
          <p:cNvPr id="11268" name="CuadroTexto 7">
            <a:extLst>
              <a:ext uri="{FF2B5EF4-FFF2-40B4-BE49-F238E27FC236}">
                <a16:creationId xmlns:a16="http://schemas.microsoft.com/office/drawing/2014/main" id="{630C747B-7B56-434F-45F5-899F4C5E2DBA}"/>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1269" name="CuadroTexto 8">
            <a:extLst>
              <a:ext uri="{FF2B5EF4-FFF2-40B4-BE49-F238E27FC236}">
                <a16:creationId xmlns:a16="http://schemas.microsoft.com/office/drawing/2014/main" id="{A7257F39-676F-73EF-2447-A3F0A9B10416}"/>
              </a:ext>
            </a:extLst>
          </p:cNvPr>
          <p:cNvSpPr txBox="1">
            <a:spLocks noChangeArrowheads="1"/>
          </p:cNvSpPr>
          <p:nvPr/>
        </p:nvSpPr>
        <p:spPr bwMode="auto">
          <a:xfrm>
            <a:off x="11466602"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8</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t>supervisor</a:t>
            </a:r>
            <a:r>
              <a:rPr lang="es-ES" altLang="en-US" sz="1800"/>
              <a:t> gestiona la instalación de Home Assistant, los complementos, y el propio Sistema Operativo</a:t>
            </a:r>
          </a:p>
        </p:txBody>
      </p:sp>
      <p:pic>
        <p:nvPicPr>
          <p:cNvPr id="4" name="Picture 2" descr="Imagen que contiene Logotipo&#10;&#10;Descripción generada automáticamente">
            <a:extLst>
              <a:ext uri="{FF2B5EF4-FFF2-40B4-BE49-F238E27FC236}">
                <a16:creationId xmlns:a16="http://schemas.microsoft.com/office/drawing/2014/main" id="{7427A758-FF6F-B248-228E-611BDCA8A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YAML: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Obtener el valor de todas las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colocar un valor de estado de cualquier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64904156"/>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Obtener el valor de todas las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colocar un valor de estado de cualquier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631673527"/>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F2A25B50-A0D9-F589-5935-43C043893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520" y="134302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B26675C9-7DEB-38AB-159C-477AFF9E497B}"/>
              </a:ext>
            </a:extLst>
          </p:cNvPr>
          <p:cNvSpPr txBox="1">
            <a:spLocks noChangeArrowheads="1"/>
          </p:cNvSpPr>
          <p:nvPr/>
        </p:nvSpPr>
        <p:spPr bwMode="auto">
          <a:xfrm>
            <a:off x="8378130" y="2249408"/>
            <a:ext cx="3370957" cy="266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p:txBody>
      </p:sp>
    </p:spTree>
    <p:extLst>
      <p:ext uri="{BB962C8B-B14F-4D97-AF65-F5344CB8AC3E}">
        <p14:creationId xmlns:p14="http://schemas.microsoft.com/office/powerpoint/2010/main" val="1965280241"/>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Obtener el valor de todas las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colocar un valor de estado de cualquier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2789017743"/>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
        <p:nvSpPr>
          <p:cNvPr id="69638" name="CuadroTexto 5">
            <a:extLst>
              <a:ext uri="{FF2B5EF4-FFF2-40B4-BE49-F238E27FC236}">
                <a16:creationId xmlns:a16="http://schemas.microsoft.com/office/drawing/2014/main" id="{8DA85E52-FC1B-FFD2-FA31-45238C16644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03EF99C3-B25B-D54C-A50F-7A606D2B6F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185E6E34-729E-975C-66B2-666C48CEC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57349" name="CuadroTexto 7">
            <a:extLst>
              <a:ext uri="{FF2B5EF4-FFF2-40B4-BE49-F238E27FC236}">
                <a16:creationId xmlns:a16="http://schemas.microsoft.com/office/drawing/2014/main" id="{3010611C-E0EF-1E62-979C-CEAFBC254C2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D0B1E0D9-CE8E-5901-3791-DE5E77108D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4194C5C0-DE49-EDC5-E5B2-0DAA7F069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59882"/>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87045" name="CuadroTexto 7">
            <a:extLst>
              <a:ext uri="{FF2B5EF4-FFF2-40B4-BE49-F238E27FC236}">
                <a16:creationId xmlns:a16="http://schemas.microsoft.com/office/drawing/2014/main" id="{EF044FA5-9A3B-2ECA-9E9D-38933042E2B4}"/>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1E9DA4F6-9BC8-5DD6-4AC7-97EB2C257CF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C8DD26BD-853B-6657-6D91-3DA5194F0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a:latin typeface="Aptos" panose="020B0004020202020204" pitchFamily="34" charset="0"/>
              </a:rPr>
              <a:t>Docker</a:t>
            </a:r>
            <a:r>
              <a:rPr altLang="en-US" dirty="0">
                <a:latin typeface="Aptos" panose="020B0004020202020204" pitchFamily="34" charset="0"/>
              </a:rPr>
              <a:t>:</a:t>
            </a:r>
          </a:p>
        </p:txBody>
      </p:sp>
      <p:sp>
        <p:nvSpPr>
          <p:cNvPr id="12291" name="CuadroTexto 7">
            <a:extLst>
              <a:ext uri="{FF2B5EF4-FFF2-40B4-BE49-F238E27FC236}">
                <a16:creationId xmlns:a16="http://schemas.microsoft.com/office/drawing/2014/main" id="{4E27477C-496C-281A-170C-6AF2D2D2591B}"/>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2292" name="CuadroTexto 8">
            <a:extLst>
              <a:ext uri="{FF2B5EF4-FFF2-40B4-BE49-F238E27FC236}">
                <a16:creationId xmlns:a16="http://schemas.microsoft.com/office/drawing/2014/main" id="{18E54EBF-37FE-FA53-74E9-CE1731B5DFC2}"/>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9</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curl –fsSL </a:t>
            </a:r>
            <a:r>
              <a:rPr lang="es-ES" altLang="en-US" sz="2400">
                <a:latin typeface="Courier New" panose="02070309020205020404" pitchFamily="49" charset="0"/>
                <a:cs typeface="Courier New" panose="02070309020205020404" pitchFamily="49" charset="0"/>
                <a:hlinkClick r:id="rId3"/>
              </a:rPr>
              <a:t>https://get.docker.com</a:t>
            </a:r>
            <a:r>
              <a:rPr lang="es-ES" altLang="en-US" sz="240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sh get-docker.sh</a:t>
            </a:r>
          </a:p>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sudo usermod –aG docker $USER</a:t>
            </a:r>
          </a:p>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docker container run hello-world </a:t>
            </a:r>
          </a:p>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sudo apt-get update</a:t>
            </a:r>
          </a:p>
          <a:p>
            <a:pPr eaLnBrk="1" hangingPunct="1">
              <a:lnSpc>
                <a:spcPct val="80000"/>
              </a:lnSpc>
              <a:spcBef>
                <a:spcPct val="0"/>
              </a:spcBef>
              <a:buSzTx/>
              <a:buFontTx/>
              <a:buNone/>
            </a:pPr>
            <a:r>
              <a:rPr lang="es-ES" altLang="en-US" sz="2400">
                <a:latin typeface="Courier New" panose="02070309020205020404" pitchFamily="49" charset="0"/>
                <a:cs typeface="Courier New" panose="02070309020205020404" pitchFamily="49" charset="0"/>
              </a:rPr>
              <a:t>$ sudo apt-get install docker-compose</a:t>
            </a:r>
            <a:endParaRPr lang="es-ES" altLang="en-US" sz="160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2" name="Picture 2" descr="Imagen que contiene Logotipo&#10;&#10;Descripción generada automáticamente">
            <a:extLst>
              <a:ext uri="{FF2B5EF4-FFF2-40B4-BE49-F238E27FC236}">
                <a16:creationId xmlns:a16="http://schemas.microsoft.com/office/drawing/2014/main" id="{8886D38D-E850-7EEF-8DC2-D2A3BE33B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CuadroTexto 8">
            <a:extLst>
              <a:ext uri="{FF2B5EF4-FFF2-40B4-BE49-F238E27FC236}">
                <a16:creationId xmlns:a16="http://schemas.microsoft.com/office/drawing/2014/main" id="{C997E558-95DA-69EF-6C4E-810A32643A1A}"/>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889E4F65-E49B-F678-B3CE-E93BBC3D4A3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3D85ED73-A21F-A81A-80DC-B8A99DFB1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6" name="CuadroTexto 8">
            <a:extLst>
              <a:ext uri="{FF2B5EF4-FFF2-40B4-BE49-F238E27FC236}">
                <a16:creationId xmlns:a16="http://schemas.microsoft.com/office/drawing/2014/main" id="{084AA1A6-2647-348B-BBC2-27892508B8C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C4B00E61-B8FC-396C-EFF6-834DBE7DD14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7A5F7C19-AF39-1B55-822B-A44C12ACA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6" name="CuadroTexto 8">
            <a:extLst>
              <a:ext uri="{FF2B5EF4-FFF2-40B4-BE49-F238E27FC236}">
                <a16:creationId xmlns:a16="http://schemas.microsoft.com/office/drawing/2014/main" id="{084AA1A6-2647-348B-BBC2-27892508B8C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C4B00E61-B8FC-396C-EFF6-834DBE7DD14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7A5F7C19-AF39-1B55-822B-A44C12ACA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2" name="CuadroTexto 8">
            <a:extLst>
              <a:ext uri="{FF2B5EF4-FFF2-40B4-BE49-F238E27FC236}">
                <a16:creationId xmlns:a16="http://schemas.microsoft.com/office/drawing/2014/main" id="{E0ECED9F-07ED-133D-9436-84EF3E4FB80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FD2B1BBA-21B1-E11F-E40B-0FEDE0FD94B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AC711A8D-6AC4-F076-C6F3-F54D0BB9C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8">
            <a:extLst>
              <a:ext uri="{FF2B5EF4-FFF2-40B4-BE49-F238E27FC236}">
                <a16:creationId xmlns:a16="http://schemas.microsoft.com/office/drawing/2014/main" id="{921AAECC-02A2-5C24-E773-61AFE21795E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5">
            <a:extLst>
              <a:ext uri="{FF2B5EF4-FFF2-40B4-BE49-F238E27FC236}">
                <a16:creationId xmlns:a16="http://schemas.microsoft.com/office/drawing/2014/main" id="{6FA5E9E6-C31B-397A-4039-461C996C3B6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7" name="Picture 2" descr="Imagen que contiene Logotipo&#10;&#10;Descripción generada automáticamente">
            <a:extLst>
              <a:ext uri="{FF2B5EF4-FFF2-40B4-BE49-F238E27FC236}">
                <a16:creationId xmlns:a16="http://schemas.microsoft.com/office/drawing/2014/main" id="{88834692-9307-68F7-58A1-5487D2C7F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6" name="CuadroTexto 8">
            <a:extLst>
              <a:ext uri="{FF2B5EF4-FFF2-40B4-BE49-F238E27FC236}">
                <a16:creationId xmlns:a16="http://schemas.microsoft.com/office/drawing/2014/main" id="{5DD27425-8037-40EA-550B-BC2C4BE2230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91E4FE26-91E6-5B82-2375-5864D7E8368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5D64F36C-5197-728E-AFDE-34EC03CDC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2" name="CuadroTexto 8">
            <a:extLst>
              <a:ext uri="{FF2B5EF4-FFF2-40B4-BE49-F238E27FC236}">
                <a16:creationId xmlns:a16="http://schemas.microsoft.com/office/drawing/2014/main" id="{A91D34C3-9BDA-314C-EBC8-C02662FF40B4}"/>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5">
            <a:extLst>
              <a:ext uri="{FF2B5EF4-FFF2-40B4-BE49-F238E27FC236}">
                <a16:creationId xmlns:a16="http://schemas.microsoft.com/office/drawing/2014/main" id="{5669AD7E-2750-1D6E-616F-3DB42FE02FCD}"/>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7" name="Picture 2" descr="Imagen que contiene Logotipo&#10;&#10;Descripción generada automáticamente">
            <a:extLst>
              <a:ext uri="{FF2B5EF4-FFF2-40B4-BE49-F238E27FC236}">
                <a16:creationId xmlns:a16="http://schemas.microsoft.com/office/drawing/2014/main" id="{F1D6C95D-9133-6523-5055-D761A69B5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r>
              <a:rPr sz="2400" dirty="0"/>
              <a:t>Abrir un navegador en el dispositivo móvil conectado y acceder a la instancia de </a:t>
            </a:r>
            <a:r>
              <a:rPr sz="2400" b="1" dirty="0"/>
              <a:t>Home </a:t>
            </a:r>
            <a:r>
              <a:rPr sz="2400" b="1" dirty="0" err="1"/>
              <a:t>Assistant</a:t>
            </a:r>
            <a:r>
              <a:rPr sz="2400" b="1" dirty="0"/>
              <a:t> </a:t>
            </a:r>
            <a:r>
              <a:rPr sz="2400" dirty="0"/>
              <a:t>usando la dirección IP proporcionada por </a:t>
            </a:r>
            <a:r>
              <a:rPr sz="2400" dirty="0" err="1"/>
              <a:t>Tailscale</a:t>
            </a:r>
            <a:r>
              <a:rPr sz="2400" dirty="0"/>
              <a:t>: </a:t>
            </a:r>
            <a:r>
              <a:rPr sz="2400" dirty="0">
                <a:hlinkClick r:id="rId2"/>
              </a:rPr>
              <a:t>http://100.80.227.92:8123</a:t>
            </a:r>
            <a:endParaRPr sz="2400" dirty="0"/>
          </a:p>
          <a:p>
            <a:pPr eaLnBrk="1" fontAlgn="auto" hangingPunct="1">
              <a:lnSpc>
                <a:spcPct val="70000"/>
              </a:lnSpc>
              <a:spcAft>
                <a:spcPts val="0"/>
              </a:spcAft>
              <a:buFont typeface="Arial" pitchFamily="34"/>
              <a:buChar char="•"/>
              <a:defRPr/>
            </a:pPr>
            <a:r>
              <a:rPr sz="2400" dirty="0"/>
              <a:t>Es posible añadir un DNS a la VPN</a:t>
            </a:r>
          </a:p>
          <a:p>
            <a:pPr lvl="1" eaLnBrk="1" fontAlgn="auto" hangingPunct="1">
              <a:lnSpc>
                <a:spcPct val="70000"/>
              </a:lnSpc>
              <a:spcAft>
                <a:spcPts val="0"/>
              </a:spcAft>
              <a:buFont typeface="Arial" pitchFamily="34"/>
              <a:buChar char="•"/>
              <a:defRPr/>
            </a:pPr>
            <a:r>
              <a:rPr dirty="0" err="1"/>
              <a:t>MagicDNS</a:t>
            </a:r>
            <a:r>
              <a:rPr dirty="0"/>
              <a:t> es el servidor DNS que reside en la red del servidor Home </a:t>
            </a:r>
            <a:r>
              <a:rPr dirty="0" err="1">
                <a:highlight>
                  <a:srgbClr val="FFFF00"/>
                </a:highlight>
              </a:rPr>
              <a:t>Assistant</a:t>
            </a:r>
            <a:r>
              <a:rPr dirty="0">
                <a:highlight>
                  <a:srgbClr val="FFFF00"/>
                </a:highlight>
              </a:rPr>
              <a:t>????</a:t>
            </a:r>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8">
            <a:extLst>
              <a:ext uri="{FF2B5EF4-FFF2-40B4-BE49-F238E27FC236}">
                <a16:creationId xmlns:a16="http://schemas.microsoft.com/office/drawing/2014/main" id="{E887A3CD-D157-FC70-E1D3-5C1FFC71FABB}"/>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B1B63609-528B-3843-02B5-73AACB70F77E}"/>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F3429295-7063-3AF5-898A-1ED24703D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2" name="CuadroTexto 8">
            <a:extLst>
              <a:ext uri="{FF2B5EF4-FFF2-40B4-BE49-F238E27FC236}">
                <a16:creationId xmlns:a16="http://schemas.microsoft.com/office/drawing/2014/main" id="{CBA0D5F7-17C1-6C0D-6818-214D9633CBEB}"/>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0AF1B709-8309-E157-0121-0813DFA0C4D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629E1672-083D-AE75-3608-18048635C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8">
            <a:extLst>
              <a:ext uri="{FF2B5EF4-FFF2-40B4-BE49-F238E27FC236}">
                <a16:creationId xmlns:a16="http://schemas.microsoft.com/office/drawing/2014/main" id="{18D6A58A-97F7-F4A7-13BE-55F425178D9B}"/>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3829A4E2-CBA2-93C5-7BF1-649D482830F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 name="Picture 2" descr="Imagen que contiene Logotipo&#10;&#10;Descripción generada automáticamente">
            <a:extLst>
              <a:ext uri="{FF2B5EF4-FFF2-40B4-BE49-F238E27FC236}">
                <a16:creationId xmlns:a16="http://schemas.microsoft.com/office/drawing/2014/main" id="{86ABE6AB-9B96-CAD0-0605-DC953FF38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altLang="en-US">
                <a:latin typeface="Aptos" panose="020B0004020202020204" pitchFamily="34" charset="0"/>
              </a:rPr>
              <a:t>Desde el terminal, instalar </a:t>
            </a:r>
            <a:r>
              <a:rPr altLang="en-US" b="1">
                <a:solidFill>
                  <a:srgbClr val="0070C0"/>
                </a:solidFill>
                <a:latin typeface="Aptos" panose="020B0004020202020204" pitchFamily="34" charset="0"/>
              </a:rPr>
              <a:t>docker-compose </a:t>
            </a:r>
            <a:r>
              <a:rPr altLang="en-US">
                <a:latin typeface="Aptos" panose="020B0004020202020204" pitchFamily="34" charset="0"/>
              </a:rPr>
              <a:t>y </a:t>
            </a:r>
            <a:r>
              <a:rPr altLang="en-US" b="1">
                <a:solidFill>
                  <a:srgbClr val="0070C0"/>
                </a:solidFill>
                <a:latin typeface="Aptos" panose="020B0004020202020204" pitchFamily="34" charset="0"/>
              </a:rPr>
              <a:t>Portainer</a:t>
            </a:r>
          </a:p>
          <a:p>
            <a:pPr eaLnBrk="1" hangingPunct="1"/>
            <a:endParaRPr altLang="en-US">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031875" y="2822575"/>
            <a:ext cx="10321925" cy="28241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dirty="0">
                <a:latin typeface="Courier New" panose="02070309020205020404" pitchFamily="49" charset="0"/>
                <a:cs typeface="Courier New" panose="02070309020205020404" pitchFamily="49" charset="0"/>
              </a:rPr>
              <a:t>$ s</a:t>
            </a:r>
            <a:r>
              <a:rPr lang="es-ES" altLang="en-US" sz="2000" dirty="0">
                <a:latin typeface="Courier New" panose="02070309020205020404" pitchFamily="49" charset="0"/>
                <a:cs typeface="Courier New" panose="02070309020205020404" pitchFamily="49" charset="0"/>
              </a:rPr>
              <a:t>udo </a:t>
            </a:r>
            <a:r>
              <a:rPr lang="es-ES" altLang="en-US" sz="2000" dirty="0" err="1">
                <a:latin typeface="Courier New" panose="02070309020205020404" pitchFamily="49" charset="0"/>
                <a:cs typeface="Courier New" panose="02070309020205020404" pitchFamily="49" charset="0"/>
              </a:rPr>
              <a:t>apt-get</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install</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docker-compose</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14340" name="CuadroTexto 7">
            <a:extLst>
              <a:ext uri="{FF2B5EF4-FFF2-40B4-BE49-F238E27FC236}">
                <a16:creationId xmlns:a16="http://schemas.microsoft.com/office/drawing/2014/main" id="{69F092E6-2FB9-7AF1-490F-E54D7AC49F99}"/>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4341" name="CuadroTexto 8">
            <a:extLst>
              <a:ext uri="{FF2B5EF4-FFF2-40B4-BE49-F238E27FC236}">
                <a16:creationId xmlns:a16="http://schemas.microsoft.com/office/drawing/2014/main" id="{5EDBC382-7873-F4ED-EBEB-BEC0E8692B53}"/>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a:solidFill>
                  <a:srgbClr val="FFFFFF"/>
                </a:solidFill>
                <a:latin typeface="Aharoni" panose="02010803020104030203" pitchFamily="2" charset="-79"/>
                <a:cs typeface="Aharoni" panose="02010803020104030203" pitchFamily="2" charset="-79"/>
              </a:rPr>
              <a:t>6</a:t>
            </a: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2" name="Picture 2" descr="Imagen que contiene Logotipo&#10;&#10;Descripción generada automáticamente">
            <a:extLst>
              <a:ext uri="{FF2B5EF4-FFF2-40B4-BE49-F238E27FC236}">
                <a16:creationId xmlns:a16="http://schemas.microsoft.com/office/drawing/2014/main" id="{A83B3E8E-D7DD-48D2-3E50-B98C7EDE4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2" name="CuadroTexto 8">
            <a:extLst>
              <a:ext uri="{FF2B5EF4-FFF2-40B4-BE49-F238E27FC236}">
                <a16:creationId xmlns:a16="http://schemas.microsoft.com/office/drawing/2014/main" id="{9694DB98-2D53-94EF-5AC0-9C734B01A8F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69E0E597-1600-6073-5C3A-855F153317A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2D86A857-303F-19D6-28DD-A93A97138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marL="457200" lvl="1" indent="0" eaLnBrk="1" fontAlgn="auto" hangingPunct="1">
              <a:lnSpc>
                <a:spcPct val="80000"/>
              </a:lnSpc>
              <a:spcAft>
                <a:spcPts val="0"/>
              </a:spcAft>
              <a:buFont typeface="Arial" pitchFamily="34"/>
              <a:buNone/>
              <a:defRPr/>
            </a:pPr>
            <a:endParaRPr sz="2200" dirty="0"/>
          </a:p>
        </p:txBody>
      </p:sp>
      <p:sp>
        <p:nvSpPr>
          <p:cNvPr id="2" name="CuadroTexto 8">
            <a:extLst>
              <a:ext uri="{FF2B5EF4-FFF2-40B4-BE49-F238E27FC236}">
                <a16:creationId xmlns:a16="http://schemas.microsoft.com/office/drawing/2014/main" id="{9694DB98-2D53-94EF-5AC0-9C734B01A8F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69E0E597-1600-6073-5C3A-855F153317A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2D86A857-303F-19D6-28DD-A93A97138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
        <p:nvSpPr>
          <p:cNvPr id="90118" name="CuadroTexto 5">
            <a:extLst>
              <a:ext uri="{FF2B5EF4-FFF2-40B4-BE49-F238E27FC236}">
                <a16:creationId xmlns:a16="http://schemas.microsoft.com/office/drawing/2014/main" id="{0082C3CE-34E5-CD6C-23CD-045ACD427B4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B3A572F5-4888-4A5C-E005-B250CF8B369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58BCA8B9-A42D-750E-CD31-628501654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5"/>
              </a:rPr>
              <a:t>Airtime</a:t>
            </a:r>
            <a:r>
              <a:rPr lang="es-ES" dirty="0">
                <a:hlinkClick r:id="rId5"/>
              </a:rPr>
              <a:t> </a:t>
            </a:r>
            <a:r>
              <a:rPr lang="es-ES" dirty="0" err="1">
                <a:hlinkClick r:id="rId5"/>
              </a:rPr>
              <a:t>calculator</a:t>
            </a:r>
            <a:r>
              <a:rPr lang="es-ES" dirty="0">
                <a:hlinkClick r:id="rId5"/>
              </a:rPr>
              <a:t> </a:t>
            </a:r>
            <a:r>
              <a:rPr lang="es-ES" dirty="0" err="1">
                <a:hlinkClick r:id="rId5"/>
              </a:rPr>
              <a:t>for</a:t>
            </a:r>
            <a:r>
              <a:rPr lang="es-ES" dirty="0">
                <a:hlinkClick r:id="rId5"/>
              </a:rPr>
              <a:t> </a:t>
            </a:r>
            <a:r>
              <a:rPr lang="es-ES" dirty="0" err="1">
                <a:hlinkClick r:id="rId5"/>
              </a:rPr>
              <a:t>LoRaWAN</a:t>
            </a:r>
            <a:r>
              <a:rPr lang="es-ES" dirty="0">
                <a:hlinkClick r:id="rId5"/>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object 3">
            <a:extLst>
              <a:ext uri="{FF2B5EF4-FFF2-40B4-BE49-F238E27FC236}">
                <a16:creationId xmlns:a16="http://schemas.microsoft.com/office/drawing/2014/main" id="{2A72538A-D8D7-B73B-916C-F01E76434CBF}"/>
              </a:ext>
            </a:extLst>
          </p:cNvPr>
          <p:cNvPicPr/>
          <p:nvPr/>
        </p:nvPicPr>
        <p:blipFill>
          <a:blip r:embed="rId4"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5"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15363" name="CuadroTexto 7">
            <a:extLst>
              <a:ext uri="{FF2B5EF4-FFF2-40B4-BE49-F238E27FC236}">
                <a16:creationId xmlns:a16="http://schemas.microsoft.com/office/drawing/2014/main" id="{ED048768-59A7-557D-2685-A8DA5C2AAF8F}"/>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8">
            <a:extLst>
              <a:ext uri="{FF2B5EF4-FFF2-40B4-BE49-F238E27FC236}">
                <a16:creationId xmlns:a16="http://schemas.microsoft.com/office/drawing/2014/main" id="{E19915EF-3FC8-53A7-E771-45967916F365}"/>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7</a:t>
            </a:r>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2" descr="Imagen que contiene Logotipo&#10;&#10;Descripción generada automáticamente">
            <a:extLst>
              <a:ext uri="{FF2B5EF4-FFF2-40B4-BE49-F238E27FC236}">
                <a16:creationId xmlns:a16="http://schemas.microsoft.com/office/drawing/2014/main" id="{335F0A85-498F-91D7-9A6F-57A7B45A7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5"/>
              </a:rPr>
              <a:t>LoRaWAN</a:t>
            </a:r>
            <a:r>
              <a:rPr lang="en-US" dirty="0">
                <a:hlinkClick r:id="rId5"/>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5"/>
              </a:rPr>
              <a:t>LoRaWAN</a:t>
            </a:r>
            <a:r>
              <a:rPr lang="en-US" dirty="0">
                <a:hlinkClick r:id="rId5"/>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5"/>
              </a:rPr>
              <a:t>LoRaWAN</a:t>
            </a:r>
            <a:r>
              <a:rPr lang="en-US" dirty="0">
                <a:hlinkClick r:id="rId5"/>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5"/>
              </a:rPr>
              <a:t>LoRaWAN</a:t>
            </a:r>
            <a:r>
              <a:rPr lang="en-US" dirty="0">
                <a:hlinkClick r:id="rId5"/>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5"/>
              </a:rPr>
              <a:t>LoRaWAN</a:t>
            </a:r>
            <a:r>
              <a:rPr lang="en-US" dirty="0">
                <a:hlinkClick r:id="rId5"/>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4"/>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Tipos</a:t>
            </a:r>
            <a:r>
              <a:rPr lang="en-US" sz="2400" b="1" dirty="0">
                <a:solidFill>
                  <a:schemeClr val="tx1"/>
                </a:solidFill>
                <a:latin typeface="Aptos Display"/>
              </a:rPr>
              <a:t> de </a:t>
            </a:r>
            <a:r>
              <a:rPr lang="en-US" sz="2400" b="1" dirty="0" err="1">
                <a:solidFill>
                  <a:schemeClr val="tx1"/>
                </a:solidFill>
                <a:latin typeface="Aptos Display"/>
              </a:rPr>
              <a:t>mensajes</a:t>
            </a:r>
            <a:r>
              <a:rPr lang="en-US" sz="2400" b="1" dirty="0">
                <a:solidFill>
                  <a:schemeClr val="tx1"/>
                </a:solidFill>
                <a:latin typeface="Aptos Display"/>
              </a:rPr>
              <a:t> </a:t>
            </a:r>
            <a:r>
              <a:rPr lang="en-US" sz="2400" b="1" dirty="0" err="1">
                <a:solidFill>
                  <a:srgbClr val="0070C0"/>
                </a:solidFill>
                <a:latin typeface="Aptos Display"/>
              </a:rPr>
              <a:t>LoRaWAN</a:t>
            </a:r>
            <a:endParaRPr lang="en-US"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del </a:t>
            </a:r>
            <a:r>
              <a:rPr lang="en-US" dirty="0" err="1"/>
              <a:t>destino</a:t>
            </a:r>
            <a:r>
              <a:rPr lang="en-US" dirty="0"/>
              <a:t> del </a:t>
            </a:r>
            <a:r>
              <a:rPr lang="en-US" dirty="0" err="1"/>
              <a:t>mensaje</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ascendente</a:t>
            </a:r>
            <a:r>
              <a:rPr lang="en-US" sz="2200" b="1" dirty="0">
                <a:solidFill>
                  <a:srgbClr val="0070C0"/>
                </a:solidFill>
              </a:rPr>
              <a:t> </a:t>
            </a:r>
            <a:r>
              <a:rPr lang="en-US" sz="2200" dirty="0"/>
              <a:t>(</a:t>
            </a:r>
            <a:r>
              <a:rPr lang="en-US" sz="2200" b="1" i="1" dirty="0"/>
              <a:t>uplink</a:t>
            </a:r>
            <a:r>
              <a:rPr lang="en-US" sz="2200" i="1" dirty="0"/>
              <a:t>): </a:t>
            </a:r>
            <a:r>
              <a:rPr lang="en-US" sz="2200" dirty="0" err="1"/>
              <a:t>desde</a:t>
            </a:r>
            <a:r>
              <a:rPr lang="en-US" sz="2200" dirty="0"/>
              <a:t> </a:t>
            </a:r>
            <a:r>
              <a:rPr lang="en-US" sz="2200" dirty="0" err="1"/>
              <a:t>el</a:t>
            </a:r>
            <a:r>
              <a:rPr lang="en-US" sz="2200" dirty="0"/>
              <a:t> </a:t>
            </a:r>
            <a:r>
              <a:rPr lang="en-US" sz="2200" dirty="0" err="1"/>
              <a:t>dispositivo</a:t>
            </a:r>
            <a:r>
              <a:rPr lang="en-US" sz="2200" dirty="0"/>
              <a:t> al </a:t>
            </a:r>
            <a:r>
              <a:rPr lang="en-US" sz="2200" dirty="0" err="1"/>
              <a:t>servidor</a:t>
            </a:r>
            <a:r>
              <a:rPr lang="en-US" sz="2200" dirty="0"/>
              <a:t> de red</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descendente</a:t>
            </a:r>
            <a:r>
              <a:rPr lang="en-US" sz="2200" dirty="0"/>
              <a:t> (</a:t>
            </a:r>
            <a:r>
              <a:rPr lang="en-US" sz="2200" b="1" i="1" dirty="0"/>
              <a:t>downlink</a:t>
            </a:r>
            <a:r>
              <a:rPr lang="en-US" sz="2200" i="1" dirty="0"/>
              <a:t>):  </a:t>
            </a:r>
            <a:r>
              <a:rPr lang="en-US" sz="2200" dirty="0" err="1"/>
              <a:t>desde</a:t>
            </a:r>
            <a:r>
              <a:rPr lang="en-US" sz="2200" dirty="0"/>
              <a:t> </a:t>
            </a:r>
            <a:r>
              <a:rPr lang="en-US" sz="2200" dirty="0" err="1"/>
              <a:t>el</a:t>
            </a:r>
            <a:r>
              <a:rPr lang="en-US" sz="2200" dirty="0"/>
              <a:t> </a:t>
            </a:r>
            <a:r>
              <a:rPr lang="en-US" sz="2200" dirty="0" err="1"/>
              <a:t>servidor</a:t>
            </a:r>
            <a:r>
              <a:rPr lang="en-US" sz="2200" dirty="0"/>
              <a:t> de red al  </a:t>
            </a:r>
            <a:r>
              <a:rPr lang="en-US" sz="2200" dirty="0" err="1"/>
              <a:t>dispositivo</a:t>
            </a:r>
            <a:endParaRPr lang="en-US" sz="2200" i="1"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 </a:t>
            </a:r>
            <a:r>
              <a:rPr lang="en-US" dirty="0" err="1"/>
              <a:t>su</a:t>
            </a:r>
            <a:r>
              <a:rPr lang="en-US" dirty="0"/>
              <a:t> </a:t>
            </a:r>
            <a:r>
              <a:rPr lang="en-US" dirty="0" err="1"/>
              <a:t>contenido</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activación</a:t>
            </a:r>
            <a:r>
              <a:rPr lang="en-US" sz="2200" b="1" dirty="0">
                <a:solidFill>
                  <a:srgbClr val="0070C0"/>
                </a:solidFill>
              </a:rPr>
              <a:t>: </a:t>
            </a:r>
          </a:p>
          <a:p>
            <a:pPr marL="1612900" lvl="3">
              <a:lnSpc>
                <a:spcPct val="100000"/>
              </a:lnSpc>
              <a:spcBef>
                <a:spcPts val="95"/>
              </a:spcBef>
              <a:buFont typeface="Arial"/>
              <a:buChar char="•"/>
              <a:tabLst>
                <a:tab pos="241300" algn="l"/>
              </a:tabLst>
            </a:pPr>
            <a:r>
              <a:rPr lang="en-US" sz="2200" b="1" dirty="0">
                <a:solidFill>
                  <a:srgbClr val="0070C0"/>
                </a:solidFill>
              </a:rPr>
              <a:t>join-request</a:t>
            </a:r>
            <a:r>
              <a:rPr lang="en-US" sz="2200" dirty="0">
                <a:solidFill>
                  <a:schemeClr val="tx1"/>
                </a:solidFill>
              </a:rPr>
              <a:t>: </a:t>
            </a:r>
            <a:r>
              <a:rPr lang="es-ES" sz="2200" dirty="0">
                <a:solidFill>
                  <a:schemeClr val="tx1"/>
                </a:solidFill>
              </a:rPr>
              <a:t>mensaje </a:t>
            </a:r>
            <a:r>
              <a:rPr lang="es-ES" sz="2200" i="1" dirty="0" err="1">
                <a:solidFill>
                  <a:schemeClr val="tx1"/>
                </a:solidFill>
              </a:rPr>
              <a:t>uplink</a:t>
            </a:r>
            <a:r>
              <a:rPr lang="es-ES" sz="2200" dirty="0">
                <a:solidFill>
                  <a:schemeClr val="tx1"/>
                </a:solidFill>
              </a:rPr>
              <a:t> para la activación por aire (OTAA)</a:t>
            </a:r>
            <a:endParaRPr lang="en-US" sz="2200" dirty="0">
              <a:solidFill>
                <a:schemeClr val="tx1"/>
              </a:solidFill>
            </a:endParaRPr>
          </a:p>
          <a:p>
            <a:pPr marL="1612900" lvl="3">
              <a:lnSpc>
                <a:spcPct val="100000"/>
              </a:lnSpc>
              <a:spcBef>
                <a:spcPts val="95"/>
              </a:spcBef>
              <a:buFont typeface="Arial"/>
              <a:buChar char="•"/>
              <a:tabLst>
                <a:tab pos="241300" algn="l"/>
              </a:tabLst>
            </a:pPr>
            <a:r>
              <a:rPr lang="en-US" sz="2200" b="1" dirty="0">
                <a:solidFill>
                  <a:srgbClr val="0070C0"/>
                </a:solidFill>
              </a:rPr>
              <a:t>join-accept: </a:t>
            </a:r>
            <a:r>
              <a:rPr lang="es-ES" sz="2200" dirty="0">
                <a:solidFill>
                  <a:schemeClr val="tx1"/>
                </a:solidFill>
              </a:rPr>
              <a:t>mensaje </a:t>
            </a:r>
            <a:r>
              <a:rPr lang="es-ES" sz="2200" i="1" dirty="0" err="1">
                <a:solidFill>
                  <a:schemeClr val="tx1"/>
                </a:solidFill>
              </a:rPr>
              <a:t>downlink</a:t>
            </a:r>
            <a:r>
              <a:rPr lang="es-ES" sz="2200" dirty="0">
                <a:solidFill>
                  <a:schemeClr val="tx1"/>
                </a:solidFill>
              </a:rPr>
              <a:t> para la activación por aire (OTAA)</a:t>
            </a:r>
            <a:endParaRPr lang="en-US" sz="2200" dirty="0">
              <a:solidFill>
                <a:schemeClr val="tx1"/>
              </a:solidFill>
            </a:endParaRP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datos</a:t>
            </a:r>
            <a:r>
              <a:rPr lang="en-US" sz="2200" b="1" dirty="0">
                <a:solidFill>
                  <a:srgbClr val="0070C0"/>
                </a:solidFill>
              </a:rPr>
              <a:t>/</a:t>
            </a:r>
            <a:r>
              <a:rPr lang="en-US" sz="2200" b="1" dirty="0" err="1">
                <a:solidFill>
                  <a:srgbClr val="0070C0"/>
                </a:solidFill>
              </a:rPr>
              <a:t>comandos</a:t>
            </a:r>
            <a:r>
              <a:rPr lang="en-US" sz="2200" b="1" dirty="0">
                <a:solidFill>
                  <a:srgbClr val="0070C0"/>
                </a:solidFill>
              </a:rPr>
              <a:t>:</a:t>
            </a:r>
          </a:p>
          <a:p>
            <a:pPr marL="1612900" lvl="3">
              <a:lnSpc>
                <a:spcPct val="100000"/>
              </a:lnSpc>
              <a:spcBef>
                <a:spcPts val="95"/>
              </a:spcBef>
              <a:buFont typeface="Arial"/>
              <a:buChar char="•"/>
              <a:tabLst>
                <a:tab pos="241300" algn="l"/>
              </a:tabLst>
            </a:pPr>
            <a:r>
              <a:rPr lang="en-US" sz="2200" b="1" dirty="0">
                <a:solidFill>
                  <a:srgbClr val="0070C0"/>
                </a:solidFill>
              </a:rPr>
              <a:t>Unconfirmed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200" b="1" dirty="0">
                <a:solidFill>
                  <a:srgbClr val="0070C0"/>
                </a:solidFill>
              </a:rPr>
              <a:t>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que solicita confirmación</a:t>
            </a:r>
            <a:endParaRPr lang="en-US" sz="22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de un </a:t>
            </a:r>
            <a:r>
              <a:rPr lang="en-US" sz="2400" b="1" dirty="0" err="1">
                <a:solidFill>
                  <a:schemeClr val="tx1"/>
                </a:solidFill>
                <a:latin typeface="Aptos Display"/>
              </a:rPr>
              <a:t>dispositivo</a:t>
            </a:r>
            <a:r>
              <a:rPr lang="en-US" sz="2400" b="1"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Procedimiento</a:t>
            </a:r>
            <a:r>
              <a:rPr lang="en-US" dirty="0">
                <a:solidFill>
                  <a:schemeClr val="tx1"/>
                </a:solidFill>
                <a:latin typeface="Aptos Display"/>
              </a:rPr>
              <a:t> para </a:t>
            </a:r>
            <a:r>
              <a:rPr lang="en-US" dirty="0" err="1">
                <a:solidFill>
                  <a:schemeClr val="tx1"/>
                </a:solidFill>
                <a:latin typeface="Aptos Display"/>
              </a:rPr>
              <a:t>el</a:t>
            </a:r>
            <a:r>
              <a:rPr lang="en-US" dirty="0">
                <a:solidFill>
                  <a:schemeClr val="tx1"/>
                </a:solidFill>
                <a:latin typeface="Aptos Display"/>
              </a:rPr>
              <a:t> </a:t>
            </a:r>
            <a:r>
              <a:rPr lang="en-US" b="1" dirty="0" err="1">
                <a:solidFill>
                  <a:srgbClr val="0070C0"/>
                </a:solidFill>
                <a:latin typeface="Aptos Display"/>
              </a:rPr>
              <a:t>registro</a:t>
            </a:r>
            <a:r>
              <a:rPr lang="en-US" b="1" dirty="0">
                <a:solidFill>
                  <a:srgbClr val="0070C0"/>
                </a:solidFill>
                <a:latin typeface="Aptos Display"/>
              </a:rPr>
              <a:t> del </a:t>
            </a:r>
            <a:r>
              <a:rPr lang="en-US" b="1" dirty="0" err="1">
                <a:solidFill>
                  <a:srgbClr val="0070C0"/>
                </a:solidFill>
                <a:latin typeface="Aptos Display"/>
              </a:rPr>
              <a:t>dispositivo</a:t>
            </a:r>
            <a:r>
              <a:rPr lang="en-US" b="1" dirty="0">
                <a:solidFill>
                  <a:srgbClr val="0070C0"/>
                </a:solidFill>
                <a:latin typeface="Aptos Display"/>
              </a:rPr>
              <a:t> </a:t>
            </a:r>
            <a:r>
              <a:rPr lang="en-US" b="1" dirty="0" err="1">
                <a:solidFill>
                  <a:srgbClr val="0070C0"/>
                </a:solidFill>
                <a:latin typeface="Aptos Display"/>
              </a:rPr>
              <a:t>en</a:t>
            </a:r>
            <a:r>
              <a:rPr lang="en-US" b="1" dirty="0">
                <a:solidFill>
                  <a:srgbClr val="0070C0"/>
                </a:solidFill>
                <a:latin typeface="Aptos Display"/>
              </a:rPr>
              <a:t> la red </a:t>
            </a:r>
            <a:r>
              <a:rPr lang="en-US" dirty="0">
                <a:solidFill>
                  <a:schemeClr val="tx1"/>
                </a:solidFill>
                <a:latin typeface="Aptos Display"/>
              </a:rPr>
              <a:t>LoRa y es </a:t>
            </a:r>
            <a:r>
              <a:rPr lang="en-US" dirty="0" err="1">
                <a:solidFill>
                  <a:schemeClr val="tx1"/>
                </a:solidFill>
                <a:latin typeface="Aptos Display"/>
              </a:rPr>
              <a:t>obligatorio</a:t>
            </a:r>
            <a:r>
              <a:rPr lang="en-US" dirty="0">
                <a:solidFill>
                  <a:schemeClr val="tx1"/>
                </a:solidFill>
                <a:latin typeface="Aptos Display"/>
              </a:rPr>
              <a:t> antes de </a:t>
            </a:r>
            <a:r>
              <a:rPr lang="en-US" dirty="0" err="1">
                <a:solidFill>
                  <a:schemeClr val="tx1"/>
                </a:solidFill>
                <a:latin typeface="Aptos Display"/>
              </a:rPr>
              <a:t>enviar</a:t>
            </a:r>
            <a:r>
              <a:rPr lang="en-US" dirty="0">
                <a:solidFill>
                  <a:schemeClr val="tx1"/>
                </a:solidFill>
                <a:latin typeface="Aptos Display"/>
              </a:rPr>
              <a:t> y </a:t>
            </a:r>
            <a:r>
              <a:rPr lang="en-US" dirty="0" err="1">
                <a:solidFill>
                  <a:schemeClr val="tx1"/>
                </a:solidFill>
                <a:latin typeface="Aptos Display"/>
              </a:rPr>
              <a:t>recibir</a:t>
            </a:r>
            <a:r>
              <a:rPr lang="en-US" dirty="0">
                <a:solidFill>
                  <a:schemeClr val="tx1"/>
                </a:solidFill>
                <a:latin typeface="Aptos Display"/>
              </a:rPr>
              <a:t> </a:t>
            </a:r>
            <a:r>
              <a:rPr lang="en-US" dirty="0" err="1">
                <a:solidFill>
                  <a:schemeClr val="tx1"/>
                </a:solidFill>
                <a:latin typeface="Aptos Display"/>
              </a:rPr>
              <a:t>mensajes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Existen</a:t>
            </a:r>
            <a:r>
              <a:rPr lang="en-US" dirty="0">
                <a:solidFill>
                  <a:schemeClr val="tx1"/>
                </a:solidFill>
                <a:latin typeface="Aptos Display"/>
              </a:rPr>
              <a:t> dos </a:t>
            </a:r>
            <a:r>
              <a:rPr lang="en-US" dirty="0" err="1">
                <a:solidFill>
                  <a:schemeClr val="tx1"/>
                </a:solidFill>
                <a:latin typeface="Aptos Display"/>
              </a:rPr>
              <a:t>procedimientos</a:t>
            </a:r>
            <a:r>
              <a:rPr lang="en-US" dirty="0">
                <a:solidFill>
                  <a:schemeClr val="tx1"/>
                </a:solidFill>
                <a:latin typeface="Aptos Display"/>
              </a:rPr>
              <a:t>:</a:t>
            </a: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aire</a:t>
            </a:r>
            <a:r>
              <a:rPr lang="en-US" sz="2400" b="1" dirty="0">
                <a:solidFill>
                  <a:srgbClr val="0070C0"/>
                </a:solidFill>
                <a:latin typeface="Aptos Display"/>
              </a:rPr>
              <a:t> (Over The Air Activation, OTAA):  </a:t>
            </a:r>
            <a:r>
              <a:rPr lang="es-ES" sz="2400" b="0" i="0" u="none" strike="noStrike" baseline="0" dirty="0">
                <a:latin typeface="NimbusRomNo9L-Regu"/>
              </a:rPr>
              <a:t>el dispositivo se une a la red, se le asigna una dirección de dispositivo dinámica y se negocian las claves de seguridad</a:t>
            </a:r>
            <a:r>
              <a:rPr lang="es-ES" sz="2400" b="1" i="0" u="none" strike="noStrike" baseline="0" dirty="0">
                <a:latin typeface="NimbusRomNo9L-Regu"/>
              </a:rPr>
              <a:t> [más seguro]</a:t>
            </a:r>
            <a:endParaRPr lang="en-US" sz="2400" b="1" dirty="0">
              <a:solidFill>
                <a:srgbClr val="0070C0"/>
              </a:solidFill>
              <a:latin typeface="Aptos Display"/>
            </a:endParaRP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personalización</a:t>
            </a:r>
            <a:r>
              <a:rPr lang="en-US" sz="2400" b="1" dirty="0">
                <a:solidFill>
                  <a:srgbClr val="0070C0"/>
                </a:solidFill>
                <a:latin typeface="Aptos Display"/>
              </a:rPr>
              <a:t> (Activation By Personalization, ABP): </a:t>
            </a:r>
            <a:r>
              <a:rPr lang="es-ES" sz="2400"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a:t>
            </a:r>
            <a:r>
              <a:rPr lang="es-ES" sz="2400" b="1" dirty="0" err="1">
                <a:solidFill>
                  <a:schemeClr val="tx1"/>
                </a:solidFill>
                <a:latin typeface="NimbusRomNo9L-Regu"/>
              </a:rPr>
              <a:t>LoRaWAN</a:t>
            </a:r>
            <a:r>
              <a:rPr lang="es-ES" sz="2400"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Network </a:t>
            </a:r>
            <a:r>
              <a:rPr lang="es-ES" sz="2400" b="1" dirty="0" err="1">
                <a:solidFill>
                  <a:schemeClr val="tx1"/>
                </a:solidFill>
                <a:latin typeface="NimbusRomNo9L-Regu"/>
              </a:rPr>
              <a:t>Session</a:t>
            </a:r>
            <a:r>
              <a:rPr lang="es-ES" sz="2400" b="1" dirty="0">
                <a:solidFill>
                  <a:schemeClr val="tx1"/>
                </a:solidFill>
                <a:latin typeface="NimbusRomNo9L-Regu"/>
              </a:rPr>
              <a:t> Key, y otras claves (</a:t>
            </a:r>
            <a:r>
              <a:rPr lang="es-ES" sz="2400" b="1" dirty="0" err="1">
                <a:solidFill>
                  <a:schemeClr val="tx1"/>
                </a:solidFill>
                <a:latin typeface="NimbusRomNo9L-Regu"/>
              </a:rPr>
              <a:t>LoRaWAN</a:t>
            </a:r>
            <a:r>
              <a:rPr lang="es-ES" sz="2400"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7" name="CuadroTexto 7">
            <a:extLst>
              <a:ext uri="{FF2B5EF4-FFF2-40B4-BE49-F238E27FC236}">
                <a16:creationId xmlns:a16="http://schemas.microsoft.com/office/drawing/2014/main" id="{4E2F1B71-AA27-20D1-DC1C-4FF92967B7A5}"/>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8">
            <a:extLst>
              <a:ext uri="{FF2B5EF4-FFF2-40B4-BE49-F238E27FC236}">
                <a16:creationId xmlns:a16="http://schemas.microsoft.com/office/drawing/2014/main" id="{AD25D99B-6A77-C38E-CB69-32DABA9824E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8</a:t>
            </a:r>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pic>
        <p:nvPicPr>
          <p:cNvPr id="3" name="Picture 2" descr="Imagen que contiene Logotipo&#10;&#10;Descripción generada automáticamente">
            <a:extLst>
              <a:ext uri="{FF2B5EF4-FFF2-40B4-BE49-F238E27FC236}">
                <a16:creationId xmlns:a16="http://schemas.microsoft.com/office/drawing/2014/main" id="{E6C3DF92-A9A7-F2B4-0BF6-383A1BA4A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
        <p:nvSpPr>
          <p:cNvPr id="92166" name="CuadroTexto 5">
            <a:extLst>
              <a:ext uri="{FF2B5EF4-FFF2-40B4-BE49-F238E27FC236}">
                <a16:creationId xmlns:a16="http://schemas.microsoft.com/office/drawing/2014/main" id="{5A63050D-CFC9-D862-579E-5D4F3BBDA08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FE4E9F9E-9857-6A88-149E-61F0FFD766E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22B83A5-B73E-4E50-CDB4-20A7AC2F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5"/>
              </a:rPr>
              <a:t>What is </a:t>
            </a:r>
            <a:r>
              <a:rPr lang="en-US" dirty="0" err="1">
                <a:hlinkClick r:id="rId5"/>
              </a:rPr>
              <a:t>LoRaWAN</a:t>
            </a:r>
            <a:r>
              <a:rPr lang="en-US" dirty="0">
                <a:hlinkClick r:id="rId5"/>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dirty="0">
                <a:solidFill>
                  <a:schemeClr val="tx1"/>
                </a:solidFill>
                <a:latin typeface="Aptos Display"/>
              </a:rPr>
              <a:t>Proporciona una </a:t>
            </a:r>
            <a:r>
              <a:rPr lang="es-ES" b="1" dirty="0">
                <a:solidFill>
                  <a:srgbClr val="0070C0"/>
                </a:solidFill>
                <a:latin typeface="Aptos Display"/>
              </a:rPr>
              <a:t>interfaz web </a:t>
            </a:r>
            <a:r>
              <a:rPr lang="es-ES" dirty="0">
                <a:solidFill>
                  <a:schemeClr val="tx1"/>
                </a:solidFill>
                <a:latin typeface="Aptos Display"/>
              </a:rPr>
              <a:t>para la gestión de </a:t>
            </a:r>
            <a:r>
              <a:rPr lang="es-ES" b="1" dirty="0" err="1">
                <a:solidFill>
                  <a:schemeClr val="tx1"/>
                </a:solidFill>
                <a:latin typeface="Aptos Display"/>
              </a:rPr>
              <a:t>gateways</a:t>
            </a:r>
            <a:r>
              <a:rPr lang="es-ES"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clases de dispositivos</a:t>
            </a:r>
            <a:r>
              <a:rPr lang="es-ES"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versiones</a:t>
            </a:r>
            <a:r>
              <a:rPr lang="es-ES" dirty="0">
                <a:solidFill>
                  <a:schemeClr val="tx1"/>
                </a:solidFill>
                <a:latin typeface="Aptos Display"/>
              </a:rPr>
              <a:t> </a:t>
            </a:r>
            <a:r>
              <a:rPr lang="es-ES" b="1" dirty="0" err="1">
                <a:solidFill>
                  <a:srgbClr val="0070C0"/>
                </a:solidFill>
                <a:latin typeface="Aptos Display"/>
              </a:rPr>
              <a:t>LoRaWAN</a:t>
            </a:r>
            <a:r>
              <a:rPr lang="es-ES" b="1" dirty="0">
                <a:solidFill>
                  <a:srgbClr val="0070C0"/>
                </a:solidFill>
                <a:latin typeface="Aptos Display"/>
              </a:rPr>
              <a:t> 1.0.0, 1.0.1, 1.0.2, 1.0.3, 1.0.4, 1.1</a:t>
            </a:r>
            <a:endParaRPr lang="es-ES" dirty="0">
              <a:solidFill>
                <a:schemeClr val="tx1"/>
              </a:solidFill>
              <a:latin typeface="Aptos Display"/>
            </a:endParaRPr>
          </a:p>
          <a:p>
            <a:pPr lvl="1"/>
            <a:r>
              <a:rPr lang="es-ES" dirty="0">
                <a:solidFill>
                  <a:schemeClr val="tx1"/>
                </a:solidFill>
                <a:latin typeface="Aptos Display"/>
              </a:rPr>
              <a:t>Soporte las</a:t>
            </a:r>
            <a:r>
              <a:rPr lang="es-ES" b="1" dirty="0">
                <a:solidFill>
                  <a:srgbClr val="0070C0"/>
                </a:solidFill>
                <a:latin typeface="Aptos Display"/>
              </a:rPr>
              <a:t> bandas de frecuencia utilizadas alrededor del mundo: </a:t>
            </a:r>
            <a:r>
              <a:rPr lang="pt-BR" sz="2000" b="0" i="0" dirty="0">
                <a:solidFill>
                  <a:srgbClr val="000000"/>
                </a:solidFill>
                <a:effectLst/>
                <a:highlight>
                  <a:srgbClr val="FFFFFF"/>
                </a:highlight>
                <a:latin typeface="Open Sans" panose="020B0606030504020204" pitchFamily="34" charset="0"/>
              </a:rPr>
              <a:t>Europa (EU868, EU433), </a:t>
            </a:r>
            <a:r>
              <a:rPr lang="pt-BR" sz="2000" b="0" i="0" dirty="0" err="1">
                <a:solidFill>
                  <a:srgbClr val="000000"/>
                </a:solidFill>
                <a:effectLst/>
                <a:highlight>
                  <a:srgbClr val="FFFFFF"/>
                </a:highlight>
                <a:latin typeface="Open Sans" panose="020B0606030504020204" pitchFamily="34" charset="0"/>
              </a:rPr>
              <a:t>India</a:t>
            </a:r>
            <a:r>
              <a:rPr lang="pt-BR" sz="20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2000" u="none" strike="noStrike" baseline="0" dirty="0">
                <a:highlight>
                  <a:srgbClr val="FFFFFF"/>
                </a:highlight>
                <a:latin typeface="Open Sans" panose="020B0606030504020204" pitchFamily="34" charset="0"/>
              </a:rPr>
              <a:t>Proporciona </a:t>
            </a:r>
            <a:r>
              <a:rPr lang="pt-BR" sz="2000" b="1" u="none" strike="noStrike" baseline="0" dirty="0" err="1">
                <a:highlight>
                  <a:srgbClr val="FFFFFF"/>
                </a:highlight>
                <a:latin typeface="Open Sans" panose="020B0606030504020204" pitchFamily="34" charset="0"/>
              </a:rPr>
              <a:t>integraciones</a:t>
            </a:r>
            <a:r>
              <a:rPr lang="pt-BR" sz="2000" u="none" strike="noStrike" baseline="0" dirty="0">
                <a:highlight>
                  <a:srgbClr val="FFFFFF"/>
                </a:highlight>
                <a:latin typeface="Open Sans" panose="020B0606030504020204" pitchFamily="34" charset="0"/>
              </a:rPr>
              <a:t> com pro</a:t>
            </a:r>
            <a:r>
              <a:rPr lang="pt-BR" sz="2000" dirty="0">
                <a:highlight>
                  <a:srgbClr val="FFFFFF"/>
                </a:highlight>
                <a:latin typeface="Open Sans" panose="020B0606030504020204" pitchFamily="34" charset="0"/>
              </a:rPr>
              <a:t>vedores </a:t>
            </a:r>
            <a:r>
              <a:rPr lang="pt-BR" sz="2000" b="1" dirty="0">
                <a:solidFill>
                  <a:srgbClr val="0070C0"/>
                </a:solidFill>
                <a:highlight>
                  <a:srgbClr val="FFFFFF"/>
                </a:highlight>
                <a:latin typeface="Open Sans" panose="020B0606030504020204" pitchFamily="34" charset="0"/>
              </a:rPr>
              <a:t>cloud</a:t>
            </a:r>
            <a:r>
              <a:rPr lang="pt-BR" sz="2000" dirty="0">
                <a:highlight>
                  <a:srgbClr val="FFFFFF"/>
                </a:highlight>
                <a:latin typeface="Open Sans" panose="020B0606030504020204" pitchFamily="34" charset="0"/>
              </a:rPr>
              <a:t>, bases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y </a:t>
            </a:r>
            <a:r>
              <a:rPr lang="pt-BR" sz="2000" dirty="0" err="1">
                <a:highlight>
                  <a:srgbClr val="FFFFFF"/>
                </a:highlight>
                <a:latin typeface="Open Sans" panose="020B0606030504020204" pitchFamily="34" charset="0"/>
              </a:rPr>
              <a:t>servicios</a:t>
            </a:r>
            <a:r>
              <a:rPr lang="pt-BR" sz="2000" dirty="0">
                <a:highlight>
                  <a:srgbClr val="FFFFFF"/>
                </a:highlight>
                <a:latin typeface="Open Sans" panose="020B0606030504020204" pitchFamily="34" charset="0"/>
              </a:rPr>
              <a:t> utilizados para </a:t>
            </a:r>
            <a:r>
              <a:rPr lang="pt-BR" sz="2000" dirty="0" err="1">
                <a:highlight>
                  <a:srgbClr val="FFFFFF"/>
                </a:highlight>
                <a:latin typeface="Open Sans" panose="020B0606030504020204" pitchFamily="34" charset="0"/>
              </a:rPr>
              <a:t>el</a:t>
            </a:r>
            <a:r>
              <a:rPr lang="pt-BR" sz="2000" dirty="0">
                <a:highlight>
                  <a:srgbClr val="FFFFFF"/>
                </a:highlight>
                <a:latin typeface="Open Sans" panose="020B0606030504020204" pitchFamily="34" charset="0"/>
              </a:rPr>
              <a:t> manejo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de dispositivos</a:t>
            </a:r>
            <a:endParaRPr lang="es-ES" sz="20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2"/>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[puede] 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
        <p:nvSpPr>
          <p:cNvPr id="17413" name="CuadroTexto 9">
            <a:extLst>
              <a:ext uri="{FF2B5EF4-FFF2-40B4-BE49-F238E27FC236}">
                <a16:creationId xmlns:a16="http://schemas.microsoft.com/office/drawing/2014/main" id="{AB04B2DA-4CB8-45CF-FE83-EB69330965F4}"/>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10">
            <a:extLst>
              <a:ext uri="{FF2B5EF4-FFF2-40B4-BE49-F238E27FC236}">
                <a16:creationId xmlns:a16="http://schemas.microsoft.com/office/drawing/2014/main" id="{9202892A-A1A9-D01A-F230-0757CD00C23E}"/>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8</a:t>
            </a:r>
          </a:p>
        </p:txBody>
      </p:sp>
      <p:pic>
        <p:nvPicPr>
          <p:cNvPr id="5" name="Picture 2" descr="Imagen que contiene Logotipo&#10;&#10;Descripción generada automáticamente">
            <a:extLst>
              <a:ext uri="{FF2B5EF4-FFF2-40B4-BE49-F238E27FC236}">
                <a16:creationId xmlns:a16="http://schemas.microsoft.com/office/drawing/2014/main" id="{D7C6D5A0-B2F2-55BC-BD4D-C5E9BC037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82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000" b="1" u="sng" dirty="0">
                <a:solidFill>
                  <a:schemeClr val="tx1"/>
                </a:solidFill>
              </a:rPr>
              <a:t>Componentes de </a:t>
            </a:r>
            <a:r>
              <a:rPr lang="es-ES" altLang="en-US" sz="2000" b="1" u="sng" dirty="0" err="1">
                <a:solidFill>
                  <a:schemeClr val="tx1"/>
                </a:solidFill>
              </a:rPr>
              <a:t>ChirpStack</a:t>
            </a:r>
            <a:r>
              <a:rPr lang="es-ES" altLang="en-US" sz="20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Gateway Bridge: gestiona la comunicación con las pasarelas </a:t>
            </a:r>
            <a:r>
              <a:rPr lang="es-ES" altLang="en-US" sz="2000" b="1" dirty="0" err="1">
                <a:solidFill>
                  <a:schemeClr val="tx1"/>
                </a:solidFill>
              </a:rPr>
              <a:t>LoRa</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Network Server: implementación del servidor de red </a:t>
            </a:r>
            <a:r>
              <a:rPr lang="es-ES" altLang="en-US" sz="2000" b="1" dirty="0" err="1">
                <a:solidFill>
                  <a:schemeClr val="tx1"/>
                </a:solidFill>
              </a:rPr>
              <a:t>LoRaWAN</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a:t>
            </a:r>
            <a:r>
              <a:rPr lang="es-ES" altLang="en-US" sz="2000" b="1" dirty="0" err="1">
                <a:solidFill>
                  <a:schemeClr val="tx1"/>
                </a:solidFill>
              </a:rPr>
              <a:t>Application</a:t>
            </a:r>
            <a:r>
              <a:rPr lang="es-ES" altLang="en-US" sz="2000" b="1" dirty="0">
                <a:solidFill>
                  <a:schemeClr val="tx1"/>
                </a:solidFill>
              </a:rPr>
              <a:t> Server: implementación de un servidor de aplicaciones </a:t>
            </a:r>
            <a:r>
              <a:rPr lang="es-ES" altLang="en-US" sz="2000" b="1" dirty="0" err="1">
                <a:solidFill>
                  <a:schemeClr val="tx1"/>
                </a:solidFill>
              </a:rPr>
              <a:t>LoRaWAN</a:t>
            </a:r>
            <a:endParaRPr lang="es-ES" altLang="en-US" sz="20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b="1" i="0" u="none" strike="noStrike" baseline="0" dirty="0" err="1">
                <a:solidFill>
                  <a:srgbClr val="0070C0"/>
                </a:solidFill>
                <a:latin typeface="Aptos Display"/>
              </a:rPr>
              <a:t>Dispositivos</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envían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al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 a </a:t>
            </a:r>
            <a:r>
              <a:rPr lang="en-US" i="0" u="none" strike="noStrike" baseline="0" dirty="0" err="1">
                <a:solidFill>
                  <a:schemeClr val="tx1"/>
                </a:solidFill>
                <a:latin typeface="Aptos Display"/>
              </a:rPr>
              <a:t>través</a:t>
            </a:r>
            <a:r>
              <a:rPr lang="en-US" i="0" u="none" strike="noStrike" baseline="0" dirty="0">
                <a:solidFill>
                  <a:schemeClr val="tx1"/>
                </a:solidFill>
                <a:latin typeface="Aptos Display"/>
              </a:rPr>
              <a:t> de </a:t>
            </a:r>
            <a:r>
              <a:rPr lang="en-US" i="0" u="none" strike="noStrike" baseline="0" dirty="0" err="1">
                <a:solidFill>
                  <a:schemeClr val="tx1"/>
                </a:solidFill>
                <a:latin typeface="Aptos Display"/>
              </a:rPr>
              <a:t>una</a:t>
            </a:r>
            <a:r>
              <a:rPr lang="en-US" i="0" u="none" strike="noStrike" baseline="0" dirty="0">
                <a:solidFill>
                  <a:schemeClr val="tx1"/>
                </a:solidFill>
                <a:latin typeface="Aptos Display"/>
              </a:rPr>
              <a:t> o </a:t>
            </a:r>
            <a:r>
              <a:rPr lang="en-US" i="0" u="none" strike="noStrike" baseline="0" dirty="0" err="1">
                <a:solidFill>
                  <a:schemeClr val="tx1"/>
                </a:solidFill>
                <a:latin typeface="Aptos Display"/>
              </a:rPr>
              <a:t>varias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pasarelas</a:t>
            </a:r>
            <a:r>
              <a:rPr lang="en-US" i="0" u="none" strike="noStrike" baseline="0" dirty="0">
                <a:solidFill>
                  <a:schemeClr val="tx1"/>
                </a:solidFill>
                <a:latin typeface="Aptos Display"/>
              </a:rPr>
              <a:t> o gateways</a:t>
            </a:r>
            <a:endParaRPr lang="en-US"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b="1" i="0" u="none" strike="noStrike" baseline="0" dirty="0">
                <a:solidFill>
                  <a:srgbClr val="0070C0"/>
                </a:solidFill>
                <a:latin typeface="Aptos Display"/>
              </a:rPr>
              <a:t>Gateway o </a:t>
            </a:r>
            <a:r>
              <a:rPr lang="en-US" b="1" i="0" u="none" strike="noStrike" baseline="0" dirty="0" err="1">
                <a:solidFill>
                  <a:srgbClr val="0070C0"/>
                </a:solidFill>
                <a:latin typeface="Aptos Display"/>
              </a:rPr>
              <a:t>pasarela</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dispositivo</a:t>
            </a:r>
            <a:r>
              <a:rPr lang="en-US" i="0" u="none" strike="noStrike" baseline="0" dirty="0">
                <a:solidFill>
                  <a:schemeClr val="tx1"/>
                </a:solidFill>
                <a:latin typeface="Aptos Display"/>
              </a:rPr>
              <a:t> que </a:t>
            </a:r>
            <a:r>
              <a:rPr lang="en-US" i="0" u="none" strike="noStrike" baseline="0" dirty="0" err="1">
                <a:solidFill>
                  <a:schemeClr val="tx1"/>
                </a:solidFill>
                <a:latin typeface="Aptos Display"/>
              </a:rPr>
              <a:t>escucha</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en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varios</a:t>
            </a:r>
            <a:r>
              <a:rPr lang="en-US" i="0" u="none" strike="noStrike" baseline="0" dirty="0">
                <a:solidFill>
                  <a:schemeClr val="tx1"/>
                </a:solidFill>
                <a:latin typeface="Aptos Display"/>
              </a:rPr>
              <a:t> canales </a:t>
            </a:r>
            <a:r>
              <a:rPr lang="en-US" i="0" u="none" strike="noStrike" baseline="0" dirty="0" err="1">
                <a:solidFill>
                  <a:schemeClr val="tx1"/>
                </a:solidFill>
                <a:latin typeface="Aptos Display"/>
              </a:rPr>
              <a:t>simultáneamente</a:t>
            </a:r>
            <a:r>
              <a:rPr lang="en-US" i="0" u="none" strike="noStrike" baseline="0" dirty="0">
                <a:solidFill>
                  <a:schemeClr val="tx1"/>
                </a:solidFill>
                <a:latin typeface="Aptos Display"/>
              </a:rPr>
              <a:t> y </a:t>
            </a:r>
            <a:r>
              <a:rPr lang="en-US" i="0" u="none" strike="noStrike" baseline="0" dirty="0" err="1">
                <a:solidFill>
                  <a:schemeClr val="tx1"/>
                </a:solidFill>
                <a:latin typeface="Aptos Display"/>
              </a:rPr>
              <a:t>reenvía</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recibidos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desde</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dispositivos</a:t>
            </a:r>
            <a:r>
              <a:rPr lang="en-US" i="0" u="none" strike="noStrike" baseline="0" dirty="0">
                <a:solidFill>
                  <a:schemeClr val="tx1"/>
                </a:solidFill>
                <a:latin typeface="Aptos Display"/>
              </a:rPr>
              <a:t> a un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dirty="0">
                <a:solidFill>
                  <a:schemeClr val="tx1"/>
                </a:solidFill>
                <a:latin typeface="Aptos Display"/>
              </a:rPr>
              <a:t>El SW que se </a:t>
            </a:r>
            <a:r>
              <a:rPr lang="en-US" dirty="0" err="1">
                <a:solidFill>
                  <a:schemeClr val="tx1"/>
                </a:solidFill>
                <a:latin typeface="Aptos Display"/>
              </a:rPr>
              <a:t>ejecuta</a:t>
            </a:r>
            <a:r>
              <a:rPr lang="en-US" dirty="0">
                <a:solidFill>
                  <a:schemeClr val="tx1"/>
                </a:solidFill>
                <a:latin typeface="Aptos Display"/>
              </a:rPr>
              <a:t> </a:t>
            </a:r>
            <a:r>
              <a:rPr lang="en-US" dirty="0" err="1">
                <a:solidFill>
                  <a:schemeClr val="tx1"/>
                </a:solidFill>
                <a:latin typeface="Aptos Display"/>
              </a:rPr>
              <a:t>en</a:t>
            </a:r>
            <a:r>
              <a:rPr lang="en-US" dirty="0">
                <a:solidFill>
                  <a:schemeClr val="tx1"/>
                </a:solidFill>
                <a:latin typeface="Aptos Display"/>
              </a:rPr>
              <a:t> la </a:t>
            </a:r>
            <a:r>
              <a:rPr lang="en-US" dirty="0" err="1">
                <a:solidFill>
                  <a:schemeClr val="tx1"/>
                </a:solidFill>
                <a:latin typeface="Aptos Display"/>
              </a:rPr>
              <a:t>pasarela</a:t>
            </a:r>
            <a:r>
              <a:rPr lang="en-US" dirty="0">
                <a:solidFill>
                  <a:schemeClr val="tx1"/>
                </a:solidFill>
                <a:latin typeface="Aptos Display"/>
              </a:rPr>
              <a:t> LoRa se </a:t>
            </a:r>
            <a:r>
              <a:rPr lang="en-US" dirty="0" err="1">
                <a:solidFill>
                  <a:schemeClr val="tx1"/>
                </a:solidFill>
                <a:latin typeface="Aptos Display"/>
              </a:rPr>
              <a:t>denomina</a:t>
            </a:r>
            <a:r>
              <a:rPr lang="en-US" dirty="0">
                <a:solidFill>
                  <a:schemeClr val="tx1"/>
                </a:solidFill>
                <a:latin typeface="Aptos Display"/>
              </a:rPr>
              <a:t> </a:t>
            </a:r>
            <a:r>
              <a:rPr lang="en-US" b="1" dirty="0">
                <a:solidFill>
                  <a:srgbClr val="0070C0"/>
                </a:solidFill>
                <a:latin typeface="Aptos Display"/>
              </a:rPr>
              <a:t>Packet Forwarder</a:t>
            </a:r>
            <a:r>
              <a:rPr lang="en-US" dirty="0">
                <a:solidFill>
                  <a:schemeClr val="tx1"/>
                </a:solidFill>
                <a:latin typeface="Aptos Display"/>
              </a:rPr>
              <a:t>, y </a:t>
            </a:r>
            <a:r>
              <a:rPr lang="en-US" dirty="0" err="1">
                <a:solidFill>
                  <a:schemeClr val="tx1"/>
                </a:solidFill>
                <a:latin typeface="Aptos Display"/>
              </a:rPr>
              <a:t>tiene</a:t>
            </a:r>
            <a:r>
              <a:rPr lang="en-US" dirty="0">
                <a:solidFill>
                  <a:schemeClr val="tx1"/>
                </a:solidFill>
                <a:latin typeface="Aptos Display"/>
              </a:rPr>
              <a:t> </a:t>
            </a:r>
            <a:r>
              <a:rPr lang="en-US" dirty="0" err="1">
                <a:solidFill>
                  <a:schemeClr val="tx1"/>
                </a:solidFill>
                <a:latin typeface="Aptos Display"/>
              </a:rPr>
              <a:t>distintas</a:t>
            </a:r>
            <a:r>
              <a:rPr lang="en-US" dirty="0">
                <a:solidFill>
                  <a:schemeClr val="tx1"/>
                </a:solidFill>
                <a:latin typeface="Aptos Display"/>
              </a:rPr>
              <a:t> </a:t>
            </a:r>
            <a:r>
              <a:rPr lang="en-US" dirty="0" err="1">
                <a:solidFill>
                  <a:schemeClr val="tx1"/>
                </a:solidFill>
                <a:latin typeface="Aptos Display"/>
              </a:rPr>
              <a:t>implementaciones</a:t>
            </a:r>
            <a:r>
              <a:rPr lang="en-US" dirty="0">
                <a:solidFill>
                  <a:schemeClr val="tx1"/>
                </a:solidFill>
                <a:latin typeface="Aptos Display"/>
              </a:rPr>
              <a:t> (</a:t>
            </a:r>
            <a:r>
              <a:rPr lang="en-US" b="1" dirty="0" err="1">
                <a:solidFill>
                  <a:schemeClr val="tx1"/>
                </a:solidFill>
                <a:latin typeface="Aptos Display"/>
              </a:rPr>
              <a:t>Semtech</a:t>
            </a:r>
            <a:r>
              <a:rPr lang="en-US" b="1" dirty="0">
                <a:solidFill>
                  <a:schemeClr val="tx1"/>
                </a:solidFill>
                <a:latin typeface="Aptos Display"/>
              </a:rPr>
              <a:t> UDP Packet Forwarder, </a:t>
            </a:r>
            <a:r>
              <a:rPr lang="en-US" b="1" dirty="0" err="1">
                <a:solidFill>
                  <a:schemeClr val="tx1"/>
                </a:solidFill>
                <a:latin typeface="Aptos Display"/>
              </a:rPr>
              <a:t>Semtech</a:t>
            </a:r>
            <a:r>
              <a:rPr lang="en-US" b="1" dirty="0">
                <a:solidFill>
                  <a:schemeClr val="tx1"/>
                </a:solidFill>
                <a:latin typeface="Aptos Display"/>
              </a:rPr>
              <a:t> Basic Station Packet Forwarder</a:t>
            </a:r>
            <a:r>
              <a:rPr lang="en-US" dirty="0">
                <a:solidFill>
                  <a:schemeClr val="tx1"/>
                </a:solidFill>
                <a:latin typeface="Aptos Display"/>
              </a:rPr>
              <a:t>)</a:t>
            </a: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91142" name="CuadroTexto 5">
            <a:extLst>
              <a:ext uri="{FF2B5EF4-FFF2-40B4-BE49-F238E27FC236}">
                <a16:creationId xmlns:a16="http://schemas.microsoft.com/office/drawing/2014/main" id="{184E6391-1506-5A64-3708-631A1C9B3A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7F356D28-823E-469B-1A98-E1B9FB0BF92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F2C81F-A9DD-F714-6844-CB1E5EE9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200" b="1" dirty="0">
                <a:solidFill>
                  <a:srgbClr val="0070C0"/>
                </a:solidFill>
              </a:rPr>
              <a:t>Puente de pasarela </a:t>
            </a:r>
            <a:r>
              <a:rPr lang="es-ES" sz="2200" b="1" dirty="0" err="1">
                <a:solidFill>
                  <a:srgbClr val="0070C0"/>
                </a:solidFill>
              </a:rPr>
              <a:t>ChirpStack</a:t>
            </a:r>
            <a:r>
              <a:rPr lang="es-ES" sz="2200" dirty="0"/>
              <a:t> </a:t>
            </a:r>
            <a:r>
              <a:rPr lang="es-ES" sz="2200" b="1" dirty="0"/>
              <a:t>(</a:t>
            </a:r>
            <a:r>
              <a:rPr lang="es-ES" sz="2200" b="1" dirty="0" err="1"/>
              <a:t>ChirpStack</a:t>
            </a:r>
            <a:r>
              <a:rPr lang="es-ES" sz="2200" b="1" dirty="0"/>
              <a:t> Gateway Bridge): </a:t>
            </a:r>
          </a:p>
          <a:p>
            <a:pPr marL="1155700" lvl="2">
              <a:lnSpc>
                <a:spcPct val="100000"/>
              </a:lnSpc>
              <a:spcBef>
                <a:spcPts val="95"/>
              </a:spcBef>
              <a:buFont typeface="Arial"/>
              <a:buChar char="•"/>
              <a:tabLst>
                <a:tab pos="241300" algn="l"/>
              </a:tabLst>
            </a:pPr>
            <a:r>
              <a:rPr lang="es-ES" dirty="0"/>
              <a:t>Se sitúa entre el </a:t>
            </a:r>
            <a:r>
              <a:rPr lang="es-ES" b="1" dirty="0" err="1"/>
              <a:t>Packet</a:t>
            </a:r>
            <a:r>
              <a:rPr lang="es-ES" b="1" dirty="0"/>
              <a:t> </a:t>
            </a:r>
            <a:r>
              <a:rPr lang="es-ES" b="1" dirty="0" err="1"/>
              <a:t>Forwarder</a:t>
            </a:r>
            <a:r>
              <a:rPr lang="es-ES" dirty="0"/>
              <a:t> y el </a:t>
            </a:r>
            <a:r>
              <a:rPr lang="es-ES" b="1" dirty="0" err="1"/>
              <a:t>broker</a:t>
            </a:r>
            <a:r>
              <a:rPr lang="es-ES" b="1" dirty="0"/>
              <a:t> MQTT</a:t>
            </a:r>
          </a:p>
          <a:p>
            <a:pPr marL="1155700" lvl="2">
              <a:lnSpc>
                <a:spcPct val="100000"/>
              </a:lnSpc>
              <a:spcBef>
                <a:spcPts val="95"/>
              </a:spcBef>
              <a:buFont typeface="Arial"/>
              <a:buChar char="•"/>
              <a:tabLst>
                <a:tab pos="241300" algn="l"/>
              </a:tabLst>
            </a:pPr>
            <a:r>
              <a:rPr lang="es-ES" dirty="0"/>
              <a:t>Transforma el formato del </a:t>
            </a:r>
            <a:r>
              <a:rPr lang="es-ES" dirty="0" err="1"/>
              <a:t>Packet</a:t>
            </a:r>
            <a:r>
              <a:rPr lang="es-ES" dirty="0"/>
              <a:t> </a:t>
            </a:r>
            <a:r>
              <a:rPr lang="es-ES" dirty="0" err="1"/>
              <a:t>Forwarder</a:t>
            </a:r>
            <a:r>
              <a:rPr lang="es-ES" dirty="0"/>
              <a:t> (ej. </a:t>
            </a:r>
            <a:r>
              <a:rPr lang="es-ES" dirty="0" err="1"/>
              <a:t>Semtech</a:t>
            </a:r>
            <a:r>
              <a:rPr lang="es-ES" dirty="0"/>
              <a:t> UDP </a:t>
            </a:r>
            <a:r>
              <a:rPr lang="es-ES" dirty="0" err="1"/>
              <a:t>Packet</a:t>
            </a:r>
            <a:r>
              <a:rPr lang="es-ES" dirty="0"/>
              <a:t> </a:t>
            </a:r>
            <a:r>
              <a:rPr lang="es-ES" dirty="0" err="1"/>
              <a:t>Forwarder</a:t>
            </a:r>
            <a:r>
              <a:rPr lang="es-ES" dirty="0"/>
              <a:t>) en un formato de datos utilizado por los componentes </a:t>
            </a:r>
            <a:r>
              <a:rPr lang="es-ES" dirty="0" err="1"/>
              <a:t>ChirpStack</a:t>
            </a:r>
            <a:r>
              <a:rPr lang="es-ES" dirty="0"/>
              <a:t>. </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red </a:t>
            </a:r>
            <a:r>
              <a:rPr lang="es-ES" sz="2200" b="1" dirty="0" err="1">
                <a:solidFill>
                  <a:srgbClr val="0070C0"/>
                </a:solidFill>
              </a:rPr>
              <a:t>ChirpStack</a:t>
            </a:r>
            <a:r>
              <a:rPr lang="es-ES" sz="2200" b="1" dirty="0">
                <a:solidFill>
                  <a:srgbClr val="0070C0"/>
                </a:solidFill>
              </a:rPr>
              <a:t> </a:t>
            </a:r>
            <a:r>
              <a:rPr lang="es-ES" sz="2200" b="1" dirty="0"/>
              <a:t>(</a:t>
            </a:r>
            <a:r>
              <a:rPr lang="es-ES" sz="2200" b="1" dirty="0" err="1"/>
              <a:t>ChirpStack</a:t>
            </a:r>
            <a:r>
              <a:rPr lang="es-ES" sz="2200" b="1" dirty="0"/>
              <a:t> Network Server): </a:t>
            </a:r>
            <a:r>
              <a:rPr lang="es-ES" sz="2200" dirty="0"/>
              <a:t>servidor de red </a:t>
            </a:r>
            <a:r>
              <a:rPr lang="es-ES" sz="2200" dirty="0" err="1"/>
              <a:t>LoRaWAN</a:t>
            </a:r>
            <a:r>
              <a:rPr lang="es-ES" sz="2200" dirty="0"/>
              <a:t>, responsable de gestionar el estado de la red:</a:t>
            </a:r>
          </a:p>
          <a:p>
            <a:pPr marL="1155700" lvl="2">
              <a:lnSpc>
                <a:spcPct val="100000"/>
              </a:lnSpc>
              <a:spcBef>
                <a:spcPts val="95"/>
              </a:spcBef>
              <a:buFont typeface="Arial"/>
              <a:buChar char="•"/>
              <a:tabLst>
                <a:tab pos="241300" algn="l"/>
              </a:tabLst>
            </a:pPr>
            <a:r>
              <a:rPr lang="es-ES" dirty="0"/>
              <a:t>Tiene conocimiento de las activaciones de dispositivos en la red y es capaz de gestionar las peticiones de unión cuando los dispositivos quieren unirse a la red.</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aplicaciones </a:t>
            </a:r>
            <a:r>
              <a:rPr lang="es-ES" sz="2200" b="1" dirty="0" err="1">
                <a:solidFill>
                  <a:srgbClr val="0070C0"/>
                </a:solidFill>
              </a:rPr>
              <a:t>ChirpStack</a:t>
            </a:r>
            <a:r>
              <a:rPr lang="es-ES" sz="2200" dirty="0"/>
              <a:t> </a:t>
            </a:r>
            <a:r>
              <a:rPr lang="es-ES" sz="2200" b="1" dirty="0"/>
              <a:t>(</a:t>
            </a:r>
            <a:r>
              <a:rPr lang="es-ES" sz="2200" b="1" i="0" u="none" strike="noStrike" baseline="0" dirty="0" err="1">
                <a:latin typeface="NimbusRomNo9L-Regu"/>
              </a:rPr>
              <a:t>ChirpStack</a:t>
            </a:r>
            <a:r>
              <a:rPr lang="es-ES" sz="2200" b="1" i="0" u="none" strike="noStrike" baseline="0" dirty="0">
                <a:latin typeface="NimbusRomNo9L-Regu"/>
              </a:rPr>
              <a:t> </a:t>
            </a:r>
            <a:r>
              <a:rPr lang="es-ES" sz="2200" b="1" i="0" u="none" strike="noStrike" baseline="0" dirty="0" err="1">
                <a:latin typeface="NimbusRomNo9L-Regu"/>
              </a:rPr>
              <a:t>Application</a:t>
            </a:r>
            <a:r>
              <a:rPr lang="es-ES" sz="2200" b="1" i="0" u="none" strike="noStrike" baseline="0" dirty="0">
                <a:latin typeface="NimbusRomNo9L-Regu"/>
              </a:rPr>
              <a:t> Server): </a:t>
            </a:r>
            <a:r>
              <a:rPr lang="es-ES" sz="2200" dirty="0"/>
              <a:t>es un servidor de aplicaciones </a:t>
            </a:r>
            <a:r>
              <a:rPr lang="es-ES" sz="2200" dirty="0" err="1"/>
              <a:t>LoRaWAN</a:t>
            </a:r>
            <a:r>
              <a:rPr lang="es-ES" sz="2200" dirty="0"/>
              <a:t>, compatible con el servidor </a:t>
            </a:r>
            <a:r>
              <a:rPr lang="es-ES" sz="2200" dirty="0" err="1"/>
              <a:t>ChirpStack</a:t>
            </a:r>
            <a:r>
              <a:rPr lang="es-ES" sz="2200" dirty="0"/>
              <a:t>. </a:t>
            </a:r>
          </a:p>
          <a:p>
            <a:pPr marL="1155700" lvl="2">
              <a:lnSpc>
                <a:spcPct val="100000"/>
              </a:lnSpc>
              <a:spcBef>
                <a:spcPts val="95"/>
              </a:spcBef>
              <a:buFont typeface="Arial"/>
              <a:buChar char="•"/>
              <a:tabLst>
                <a:tab pos="241300" algn="l"/>
              </a:tabLst>
            </a:pPr>
            <a:r>
              <a:rPr lang="es-ES" dirty="0"/>
              <a:t>Proporciona una interfaz web y </a:t>
            </a:r>
            <a:r>
              <a:rPr lang="es-ES" dirty="0" err="1"/>
              <a:t>APIs</a:t>
            </a:r>
            <a:r>
              <a:rPr lang="es-ES"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dirty="0"/>
              <a:t>Los datos </a:t>
            </a:r>
            <a:r>
              <a:rPr lang="es-ES" i="1" dirty="0" err="1"/>
              <a:t>uplink</a:t>
            </a:r>
            <a:r>
              <a:rPr lang="es-ES" dirty="0"/>
              <a:t> recibidos se reenvían a una o varias integraciones configuradas.</a:t>
            </a:r>
            <a:endParaRPr lang="es-ES"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
        <p:nvSpPr>
          <p:cNvPr id="93190" name="CuadroTexto 5">
            <a:extLst>
              <a:ext uri="{FF2B5EF4-FFF2-40B4-BE49-F238E27FC236}">
                <a16:creationId xmlns:a16="http://schemas.microsoft.com/office/drawing/2014/main" id="{4C5D302D-B72B-ABDB-451A-891C0689000D}"/>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571C318-6E9F-5168-A807-0EFC528098E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10AF389F-1943-D644-BA9E-A7505AFDA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94210" name="Título 1">
            <a:extLst>
              <a:ext uri="{FF2B5EF4-FFF2-40B4-BE49-F238E27FC236}">
                <a16:creationId xmlns:a16="http://schemas.microsoft.com/office/drawing/2014/main" id="{1744F0A9-B336-4FAA-583B-BDBBD6103032}"/>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Ejemplo con NodeRed (una vez tengamos sensor)</a:t>
            </a:r>
          </a:p>
        </p:txBody>
      </p:sp>
      <p:sp>
        <p:nvSpPr>
          <p:cNvPr id="94211" name="Marcador de contenido 2">
            <a:extLst>
              <a:ext uri="{FF2B5EF4-FFF2-40B4-BE49-F238E27FC236}">
                <a16:creationId xmlns:a16="http://schemas.microsoft.com/office/drawing/2014/main" id="{024155E5-7F8A-9F19-E801-0FAF49C9AE00}"/>
              </a:ext>
            </a:extLst>
          </p:cNvPr>
          <p:cNvSpPr txBox="1">
            <a:spLocks noGrp="1" noChangeArrowheads="1"/>
          </p:cNvSpPr>
          <p:nvPr>
            <p:ph idx="1"/>
          </p:nvPr>
        </p:nvSpPr>
        <p:spPr/>
        <p:txBody>
          <a:bodyPr/>
          <a:lstStyle/>
          <a:p>
            <a:pPr eaLnBrk="1" hangingPunct="1"/>
            <a:endParaRPr lang="en-US" altLang="en-US">
              <a:latin typeface="Aptos" panose="020B0004020202020204" pitchFamily="34" charset="0"/>
            </a:endParaRP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4" name="Título 1">
            <a:extLst>
              <a:ext uri="{FF2B5EF4-FFF2-40B4-BE49-F238E27FC236}">
                <a16:creationId xmlns:a16="http://schemas.microsoft.com/office/drawing/2014/main" id="{DF7E56AA-221F-4789-1F5C-ABC393D40702}"/>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Guías de usuario</a:t>
            </a:r>
          </a:p>
        </p:txBody>
      </p:sp>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altLang="es-ES" dirty="0">
                <a:latin typeface="Aptos" panose="020B0004020202020204" pitchFamily="34" charset="0"/>
                <a:hlinkClick r:id="rId3"/>
              </a:rPr>
              <a:t>Shelly Plus H&amp;T web interface guide</a:t>
            </a:r>
            <a:endParaRPr altLang="es-ES" dirty="0">
              <a:latin typeface="Aptos" panose="020B0004020202020204" pitchFamily="34" charset="0"/>
            </a:endParaRPr>
          </a:p>
          <a:p>
            <a:pPr eaLnBrk="1" hangingPunct="1"/>
            <a:r>
              <a:rPr altLang="es-ES" dirty="0">
                <a:latin typeface="Aptos" panose="020B0004020202020204" pitchFamily="34" charset="0"/>
                <a:hlinkClick r:id="rId4"/>
              </a:rPr>
              <a:t>https://jsonformatter.org/yaml-formatter</a:t>
            </a:r>
            <a:endParaRPr altLang="es-ES" dirty="0">
              <a:latin typeface="Aptos" panose="020B0004020202020204" pitchFamily="34" charset="0"/>
            </a:endParaRPr>
          </a:p>
          <a:p>
            <a:pPr eaLnBrk="1" hangingPunct="1"/>
            <a:r>
              <a:rPr altLang="es-ES" dirty="0" err="1">
                <a:latin typeface="Aptos" panose="020B0004020202020204" pitchFamily="34" charset="0"/>
                <a:hlinkClick r:id="rId5"/>
              </a:rPr>
              <a:t>Minimalistic</a:t>
            </a:r>
            <a:r>
              <a:rPr altLang="es-ES" dirty="0">
                <a:latin typeface="Aptos" panose="020B0004020202020204" pitchFamily="34" charset="0"/>
                <a:hlinkClick r:id="rId5"/>
              </a:rPr>
              <a:t> </a:t>
            </a:r>
            <a:r>
              <a:rPr altLang="es-ES" dirty="0" err="1">
                <a:latin typeface="Aptos" panose="020B0004020202020204" pitchFamily="34" charset="0"/>
                <a:hlinkClick r:id="rId5"/>
              </a:rPr>
              <a:t>graph</a:t>
            </a:r>
            <a:r>
              <a:rPr altLang="es-ES" dirty="0">
                <a:latin typeface="Aptos" panose="020B0004020202020204" pitchFamily="34" charset="0"/>
                <a:hlinkClick r:id="rId5"/>
              </a:rPr>
              <a:t> </a:t>
            </a:r>
            <a:r>
              <a:rPr altLang="es-ES" dirty="0" err="1">
                <a:latin typeface="Aptos" panose="020B0004020202020204" pitchFamily="34" charset="0"/>
                <a:hlinkClick r:id="rId5"/>
              </a:rPr>
              <a:t>card</a:t>
            </a:r>
            <a:r>
              <a:rPr altLang="es-ES" dirty="0">
                <a:latin typeface="Aptos" panose="020B0004020202020204" pitchFamily="34" charset="0"/>
                <a:hlinkClick r:id="rId5"/>
              </a:rPr>
              <a:t> </a:t>
            </a:r>
            <a:r>
              <a:rPr altLang="es-ES" dirty="0" err="1">
                <a:latin typeface="Aptos" panose="020B0004020202020204" pitchFamily="34" charset="0"/>
                <a:hlinkClick r:id="rId5"/>
              </a:rPr>
              <a:t>for</a:t>
            </a:r>
            <a:r>
              <a:rPr altLang="es-ES" dirty="0">
                <a:latin typeface="Aptos" panose="020B0004020202020204" pitchFamily="34" charset="0"/>
                <a:hlinkClick r:id="rId5"/>
              </a:rPr>
              <a:t> Home </a:t>
            </a:r>
            <a:r>
              <a:rPr altLang="es-ES" dirty="0" err="1">
                <a:latin typeface="Aptos" panose="020B0004020202020204" pitchFamily="34" charset="0"/>
                <a:hlinkClick r:id="rId5"/>
              </a:rPr>
              <a:t>Assistant</a:t>
            </a:r>
            <a:r>
              <a:rPr altLang="es-ES" dirty="0">
                <a:latin typeface="Aptos" panose="020B0004020202020204" pitchFamily="34" charset="0"/>
                <a:hlinkClick r:id="rId5"/>
              </a:rPr>
              <a:t> Lovelace UI (github.com)</a:t>
            </a:r>
            <a:endParaRPr altLang="es-ES" dirty="0">
              <a:latin typeface="Aptos" panose="020B0004020202020204" pitchFamily="34" charset="0"/>
            </a:endParaRPr>
          </a:p>
          <a:p>
            <a:pPr eaLnBrk="1" hangingPunct="1"/>
            <a:r>
              <a:rPr lang="es-ES" dirty="0" err="1">
                <a:hlinkClick r:id="rId6"/>
              </a:rPr>
              <a:t>Airtime</a:t>
            </a:r>
            <a:r>
              <a:rPr lang="es-ES" dirty="0">
                <a:hlinkClick r:id="rId6"/>
              </a:rPr>
              <a:t> </a:t>
            </a:r>
            <a:r>
              <a:rPr lang="es-ES" dirty="0" err="1">
                <a:hlinkClick r:id="rId6"/>
              </a:rPr>
              <a:t>calculator</a:t>
            </a:r>
            <a:r>
              <a:rPr lang="es-ES" dirty="0">
                <a:hlinkClick r:id="rId6"/>
              </a:rPr>
              <a:t> </a:t>
            </a:r>
            <a:r>
              <a:rPr lang="es-ES" dirty="0" err="1">
                <a:hlinkClick r:id="rId6"/>
              </a:rPr>
              <a:t>for</a:t>
            </a:r>
            <a:r>
              <a:rPr lang="es-ES" dirty="0">
                <a:hlinkClick r:id="rId6"/>
              </a:rPr>
              <a:t> </a:t>
            </a:r>
            <a:r>
              <a:rPr lang="es-ES" dirty="0" err="1">
                <a:hlinkClick r:id="rId6"/>
              </a:rPr>
              <a:t>LoRaWAN</a:t>
            </a:r>
            <a:r>
              <a:rPr lang="es-ES" dirty="0">
                <a:hlinkClick r:id="rId6"/>
              </a:rPr>
              <a:t> (avbentem.github.io)</a:t>
            </a:r>
            <a:endParaRPr lang="es-ES" dirty="0"/>
          </a:p>
          <a:p>
            <a:pPr eaLnBrk="1" hangingPunct="1"/>
            <a:r>
              <a:rPr lang="es-ES" dirty="0" err="1">
                <a:hlinkClick r:id="rId7"/>
              </a:rPr>
              <a:t>LoRaWAN</a:t>
            </a:r>
            <a:r>
              <a:rPr lang="es-ES" dirty="0">
                <a:hlinkClick r:id="rId7"/>
              </a:rPr>
              <a:t>® | </a:t>
            </a:r>
            <a:r>
              <a:rPr lang="es-ES" dirty="0" err="1">
                <a:hlinkClick r:id="rId7"/>
              </a:rPr>
              <a:t>The</a:t>
            </a:r>
            <a:r>
              <a:rPr lang="es-ES" dirty="0">
                <a:hlinkClick r:id="rId7"/>
              </a:rPr>
              <a:t> </a:t>
            </a:r>
            <a:r>
              <a:rPr lang="es-ES" dirty="0" err="1">
                <a:hlinkClick r:id="rId7"/>
              </a:rPr>
              <a:t>Things</a:t>
            </a:r>
            <a:r>
              <a:rPr lang="es-ES" dirty="0">
                <a:hlinkClick r:id="rId7"/>
              </a:rPr>
              <a:t> Network</a:t>
            </a:r>
            <a:endParaRPr lang="es-ES" dirty="0"/>
          </a:p>
          <a:p>
            <a:pPr eaLnBrk="1" hangingPunct="1"/>
            <a:r>
              <a:rPr lang="es-ES" dirty="0" err="1">
                <a:hlinkClick r:id="rId8"/>
              </a:rPr>
              <a:t>Introduction</a:t>
            </a:r>
            <a:r>
              <a:rPr lang="es-ES" dirty="0">
                <a:hlinkClick r:id="rId8"/>
              </a:rPr>
              <a:t> - </a:t>
            </a:r>
            <a:r>
              <a:rPr lang="es-ES" dirty="0" err="1">
                <a:hlinkClick r:id="rId8"/>
              </a:rPr>
              <a:t>ChirpStack</a:t>
            </a:r>
            <a:r>
              <a:rPr lang="es-ES" dirty="0">
                <a:hlinkClick r:id="rId8"/>
              </a:rPr>
              <a:t> open-</a:t>
            </a:r>
            <a:r>
              <a:rPr lang="es-ES" dirty="0" err="1">
                <a:hlinkClick r:id="rId8"/>
              </a:rPr>
              <a:t>source</a:t>
            </a:r>
            <a:r>
              <a:rPr lang="es-ES" dirty="0">
                <a:hlinkClick r:id="rId8"/>
              </a:rPr>
              <a:t> </a:t>
            </a:r>
            <a:r>
              <a:rPr lang="es-ES" dirty="0" err="1">
                <a:hlinkClick r:id="rId8"/>
              </a:rPr>
              <a:t>LoRaWAN</a:t>
            </a:r>
            <a:r>
              <a:rPr lang="es-ES" dirty="0">
                <a:hlinkClick r:id="rId8"/>
              </a:rPr>
              <a:t>® Network Server </a:t>
            </a:r>
            <a:r>
              <a:rPr lang="es-ES" dirty="0" err="1">
                <a:hlinkClick r:id="rId8"/>
              </a:rPr>
              <a:t>documentation</a:t>
            </a:r>
            <a:endParaRPr altLang="es-ES"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
        <p:nvSpPr>
          <p:cNvPr id="7174" name="CuadroTexto 5">
            <a:extLst>
              <a:ext uri="{FF2B5EF4-FFF2-40B4-BE49-F238E27FC236}">
                <a16:creationId xmlns:a16="http://schemas.microsoft.com/office/drawing/2014/main" id="{B6883933-114C-11FB-A945-41C19E76ABA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0FE0FA-85E5-9036-6FB3-401E41E71A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4</a:t>
            </a:r>
          </a:p>
        </p:txBody>
      </p:sp>
      <p:pic>
        <p:nvPicPr>
          <p:cNvPr id="7176" name="Picture 2" descr="Imagen que contiene Logotipo&#10;&#10;Descripción generada automáticamente">
            <a:extLst>
              <a:ext uri="{FF2B5EF4-FFF2-40B4-BE49-F238E27FC236}">
                <a16:creationId xmlns:a16="http://schemas.microsoft.com/office/drawing/2014/main" id="{21817659-87FC-F501-2041-B2DBB957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11761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633413"/>
            <a:ext cx="4606925" cy="595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a:t>Sensor</a:t>
            </a:r>
            <a:r>
              <a:rPr sz="3000" b="1" kern="0"/>
              <a:t> </a:t>
            </a:r>
            <a:r>
              <a:rPr sz="3000" b="1" kern="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Conectividad Wi-Fi 2.4Ghz</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Bajo consumo de batería (hasta 1 año)</a:t>
            </a:r>
            <a:r>
              <a:rPr sz="2600" kern="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a:solidFill>
                  <a:srgbClr val="333333"/>
                </a:solidFill>
                <a:latin typeface="Arial" pitchFamily="34"/>
                <a:cs typeface="Arial" pitchFamily="34"/>
              </a:rPr>
              <a:t>Compatible con Alexa, Google Home, Android</a:t>
            </a:r>
            <a:endParaRPr sz="2200" kern="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a:t>Almacenamiento de datos </a:t>
            </a:r>
          </a:p>
          <a:p>
            <a:pPr marL="742950" lvl="1" indent="-285750" eaLnBrk="1" fontAlgn="auto" hangingPunct="1">
              <a:spcBef>
                <a:spcPts val="0"/>
              </a:spcBef>
              <a:spcAft>
                <a:spcPts val="0"/>
              </a:spcAft>
              <a:buFont typeface="Arial" pitchFamily="34"/>
              <a:buChar char="•"/>
              <a:defRPr/>
            </a:pPr>
            <a:r>
              <a:rPr lang="en-US" sz="2600" kern="0">
                <a:hlinkClick r:id="rId4"/>
              </a:rPr>
              <a:t>Shelly Plus H&amp;T (shellyspain.com)</a:t>
            </a:r>
            <a:endParaRPr sz="2600" kern="0"/>
          </a:p>
          <a:p>
            <a:pPr marL="0" indent="0" eaLnBrk="1" fontAlgn="auto" hangingPunct="1">
              <a:spcBef>
                <a:spcPts val="0"/>
              </a:spcBef>
              <a:spcAft>
                <a:spcPts val="0"/>
              </a:spcAft>
              <a:buFont typeface="Arial" pitchFamily="34"/>
              <a:buNone/>
              <a:defRPr/>
            </a:pPr>
            <a:endParaRPr sz="1600" kern="0"/>
          </a:p>
          <a:p>
            <a:pPr eaLnBrk="1" fontAlgn="auto" hangingPunct="1">
              <a:lnSpc>
                <a:spcPct val="80000"/>
              </a:lnSpc>
              <a:spcAft>
                <a:spcPts val="0"/>
              </a:spcAft>
              <a:buFont typeface="Arial" pitchFamily="34"/>
              <a:buChar char="•"/>
              <a:defRPr/>
            </a:pPr>
            <a:endParaRPr sz="260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BD8BFA74-5B7D-B317-3976-BAA64B3108B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
        <p:nvSpPr>
          <p:cNvPr id="19465" name="CuadroTexto 8">
            <a:extLst>
              <a:ext uri="{FF2B5EF4-FFF2-40B4-BE49-F238E27FC236}">
                <a16:creationId xmlns:a16="http://schemas.microsoft.com/office/drawing/2014/main" id="{BC907E48-EA5D-D935-8416-2DA6316CB0ED}"/>
              </a:ext>
            </a:extLst>
          </p:cNvPr>
          <p:cNvSpPr txBox="1">
            <a:spLocks noChangeArrowheads="1"/>
          </p:cNvSpPr>
          <p:nvPr/>
        </p:nvSpPr>
        <p:spPr bwMode="auto">
          <a:xfrm>
            <a:off x="-1588" y="6365875"/>
            <a:ext cx="12192001"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AA52D59D-90A0-7AC0-2469-906F0A659508}"/>
              </a:ext>
            </a:extLst>
          </p:cNvPr>
          <p:cNvSpPr txBox="1"/>
          <p:nvPr/>
        </p:nvSpPr>
        <p:spPr>
          <a:xfrm>
            <a:off x="11483975" y="6243638"/>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9E2D8889-B0CB-375D-DAEF-952DC8C0F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a:p>
          <a:p>
            <a:pPr marL="285750" indent="-285750" eaLnBrk="1" fontAlgn="auto" hangingPunct="1">
              <a:lnSpc>
                <a:spcPct val="100000"/>
              </a:lnSpc>
              <a:spcBef>
                <a:spcPts val="0"/>
              </a:spcBef>
              <a:spcAft>
                <a:spcPts val="0"/>
              </a:spcAft>
              <a:buFont typeface="Arial" pitchFamily="34"/>
              <a:buChar char="•"/>
              <a:defRPr/>
            </a:pPr>
            <a:r>
              <a:rPr sz="2400" b="1" kern="0"/>
              <a:t>Configuración</a:t>
            </a:r>
            <a:r>
              <a:rPr sz="2400" kern="0"/>
              <a:t> del sensor </a:t>
            </a:r>
            <a:r>
              <a:rPr sz="2400" b="1" kern="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a:solidFill>
                  <a:srgbClr val="333333"/>
                </a:solidFill>
                <a:cs typeface="Arial" pitchFamily="34"/>
              </a:rPr>
              <a:t>Presionar el botón </a:t>
            </a:r>
            <a:r>
              <a:rPr b="1" kern="0">
                <a:solidFill>
                  <a:srgbClr val="333333"/>
                </a:solidFill>
                <a:cs typeface="Arial" pitchFamily="34"/>
              </a:rPr>
              <a:t>Reset</a:t>
            </a:r>
            <a:r>
              <a:rPr kern="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a:solidFill>
                  <a:srgbClr val="333333"/>
                </a:solidFill>
                <a:cs typeface="Arial" pitchFamily="34"/>
              </a:rPr>
              <a:t>        modo </a:t>
            </a:r>
            <a:r>
              <a:rPr b="1" kern="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a:t>Desde otro dispositivo WiFi (por ejemplo, un móvil) conéctate al AP </a:t>
            </a:r>
          </a:p>
          <a:p>
            <a:pPr marL="457200" lvl="1" indent="0" eaLnBrk="1" fontAlgn="auto" hangingPunct="1">
              <a:lnSpc>
                <a:spcPct val="100000"/>
              </a:lnSpc>
              <a:spcBef>
                <a:spcPts val="0"/>
              </a:spcBef>
              <a:spcAft>
                <a:spcPts val="0"/>
              </a:spcAft>
              <a:buFont typeface="Arial" pitchFamily="34"/>
              <a:buNone/>
              <a:defRPr/>
            </a:pPr>
            <a:r>
              <a:rPr kern="0"/>
              <a:t>	</a:t>
            </a:r>
            <a:r>
              <a:rPr kern="0">
                <a:latin typeface="Wingdings" pitchFamily="2"/>
              </a:rPr>
              <a:t></a:t>
            </a:r>
            <a:r>
              <a:rPr kern="0"/>
              <a:t> Escanear las redes WiFi y conectar al </a:t>
            </a:r>
            <a:r>
              <a:rPr b="1" kern="0">
                <a:solidFill>
                  <a:srgbClr val="0070C0"/>
                </a:solidFill>
              </a:rPr>
              <a:t>SSID=Shelly-HTGT-&lt;dir MAC&gt;</a:t>
            </a:r>
          </a:p>
          <a:p>
            <a:pPr marL="914400" lvl="1" indent="-457200" eaLnBrk="1" fontAlgn="auto" hangingPunct="1">
              <a:lnSpc>
                <a:spcPct val="100000"/>
              </a:lnSpc>
              <a:spcBef>
                <a:spcPts val="0"/>
              </a:spcBef>
              <a:spcAft>
                <a:spcPts val="0"/>
              </a:spcAft>
              <a:buFont typeface="Aptos Display"/>
              <a:buAutoNum type="arabicPeriod" startAt="4"/>
              <a:defRPr/>
            </a:pPr>
            <a:r>
              <a:rPr kern="0"/>
              <a:t>Abrir un navegador desde el dispositivo y escribir la URL </a:t>
            </a:r>
            <a:r>
              <a:rPr kern="0">
                <a:solidFill>
                  <a:srgbClr val="0070C0"/>
                </a:solidFill>
                <a:hlinkClick r:id="rId4"/>
              </a:rPr>
              <a:t>http://192.168.33.1</a:t>
            </a:r>
            <a:endParaRPr kern="0">
              <a:solidFill>
                <a:srgbClr val="0070C0"/>
              </a:solidFill>
            </a:endParaRPr>
          </a:p>
          <a:p>
            <a:pPr marL="971550" lvl="1" indent="-514350" eaLnBrk="1" fontAlgn="auto" hangingPunct="1">
              <a:lnSpc>
                <a:spcPct val="80000"/>
              </a:lnSpc>
              <a:spcBef>
                <a:spcPts val="0"/>
              </a:spcBef>
              <a:spcAft>
                <a:spcPts val="0"/>
              </a:spcAft>
              <a:buFont typeface="Aptos Display"/>
              <a:buAutoNum type="arabicPeriod" startAt="4"/>
              <a:defRPr/>
            </a:pPr>
            <a:r>
              <a:rPr kern="0"/>
              <a:t>Actualizar el firmware del dispositivo a la última versión en Settings </a:t>
            </a:r>
            <a:r>
              <a:rPr kern="0">
                <a:latin typeface="Wingdings" pitchFamily="2"/>
              </a:rPr>
              <a:t></a:t>
            </a:r>
            <a:r>
              <a:rPr kern="0"/>
              <a:t> Firmware</a:t>
            </a:r>
          </a:p>
          <a:p>
            <a:pPr marL="457200" lvl="1" indent="0" eaLnBrk="1" fontAlgn="auto" hangingPunct="1">
              <a:lnSpc>
                <a:spcPct val="80000"/>
              </a:lnSpc>
              <a:spcBef>
                <a:spcPts val="0"/>
              </a:spcBef>
              <a:spcAft>
                <a:spcPts val="0"/>
              </a:spcAft>
              <a:buFont typeface="Arial" pitchFamily="34"/>
              <a:buNone/>
              <a:defRPr/>
            </a:pPr>
            <a:endParaRPr kern="0"/>
          </a:p>
          <a:p>
            <a:pPr marL="971550" lvl="1" indent="-514350" eaLnBrk="1" fontAlgn="auto" hangingPunct="1">
              <a:lnSpc>
                <a:spcPct val="100000"/>
              </a:lnSpc>
              <a:spcBef>
                <a:spcPts val="0"/>
              </a:spcBef>
              <a:spcAft>
                <a:spcPts val="0"/>
              </a:spcAft>
              <a:buFont typeface="Aptos Display"/>
              <a:buAutoNum type="arabicPeriod" startAt="4"/>
              <a:defRPr/>
            </a:pPr>
            <a:endParaRPr kern="0"/>
          </a:p>
          <a:p>
            <a:pPr marL="457200" lvl="1" indent="0" eaLnBrk="1" fontAlgn="auto" hangingPunct="1">
              <a:lnSpc>
                <a:spcPct val="100000"/>
              </a:lnSpc>
              <a:spcBef>
                <a:spcPts val="0"/>
              </a:spcBef>
              <a:spcAft>
                <a:spcPts val="0"/>
              </a:spcAft>
              <a:buFont typeface="Arial" pitchFamily="34"/>
              <a:buNone/>
              <a:defRPr/>
            </a:pPr>
            <a:endParaRPr b="1" kern="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t>Servidor </a:t>
            </a:r>
            <a:r>
              <a:rPr b="1" dirty="0">
                <a:solidFill>
                  <a:srgbClr val="0070C0"/>
                </a:solidFill>
              </a:rPr>
              <a:t>Ubuntu/Linux </a:t>
            </a:r>
            <a:r>
              <a:rPr dirty="0"/>
              <a:t>(o similar) con conectividad </a:t>
            </a:r>
            <a:r>
              <a:rPr dirty="0" err="1"/>
              <a:t>WiFi</a:t>
            </a:r>
            <a:endParaRPr dirty="0"/>
          </a:p>
          <a:p>
            <a:pPr eaLnBrk="1" fontAlgn="auto" hangingPunct="1">
              <a:lnSpc>
                <a:spcPct val="70000"/>
              </a:lnSpc>
              <a:spcAft>
                <a:spcPts val="0"/>
              </a:spcAft>
              <a:buFont typeface="Arial" pitchFamily="34"/>
              <a:buChar char="•"/>
              <a:defRPr/>
            </a:pPr>
            <a:r>
              <a:rPr dirty="0"/>
              <a:t>Gestionar (abrir/cerrar) puertos de red </a:t>
            </a:r>
          </a:p>
          <a:p>
            <a:pPr lvl="1" eaLnBrk="1" fontAlgn="auto" hangingPunct="1">
              <a:lnSpc>
                <a:spcPct val="70000"/>
              </a:lnSpc>
              <a:spcAft>
                <a:spcPts val="0"/>
              </a:spcAft>
              <a:buFont typeface="Arial" pitchFamily="34"/>
              <a:buChar char="•"/>
              <a:defRPr/>
            </a:pPr>
            <a:r>
              <a:rPr dirty="0"/>
              <a:t>En el servidor </a:t>
            </a:r>
          </a:p>
          <a:p>
            <a:pPr lvl="1" eaLnBrk="1" fontAlgn="auto" hangingPunct="1">
              <a:lnSpc>
                <a:spcPct val="70000"/>
              </a:lnSpc>
              <a:spcAft>
                <a:spcPts val="0"/>
              </a:spcAft>
              <a:buFont typeface="Arial" pitchFamily="34"/>
              <a:buChar char="•"/>
              <a:defRPr/>
            </a:pPr>
            <a:r>
              <a:rPr dirty="0"/>
              <a:t>En el </a:t>
            </a:r>
            <a:r>
              <a:rPr dirty="0" err="1"/>
              <a:t>router</a:t>
            </a:r>
            <a:r>
              <a:rPr dirty="0"/>
              <a:t>, para permitir acceso remoto desde casa (en su caso) o desde otras subredes</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70000"/>
              </a:lnSpc>
              <a:spcAft>
                <a:spcPts val="0"/>
              </a:spcAft>
              <a:buFont typeface="Arial" pitchFamily="34"/>
              <a:buChar char="•"/>
              <a:defRPr/>
            </a:pPr>
            <a:r>
              <a:rPr dirty="0">
                <a:highlight>
                  <a:srgbClr val="FFFFFF"/>
                </a:highlight>
                <a:cs typeface="Times New Roman" pitchFamily="18"/>
                <a:hlinkClick r:id="rId2"/>
              </a:rPr>
              <a:t>http://git</a:t>
            </a: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r>
              <a:rPr dirty="0">
                <a:highlight>
                  <a:srgbClr val="FFFFFF"/>
                </a:highlight>
                <a:cs typeface="Times New Roman" pitchFamily="18"/>
              </a:rPr>
              <a:t>Lista de dispositivos para el proyecto: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Enlace a la lista de la compra (</a:t>
            </a:r>
            <a:r>
              <a:rPr dirty="0" err="1">
                <a:highlight>
                  <a:srgbClr val="FFFFFF"/>
                </a:highlight>
                <a:cs typeface="Times New Roman" pitchFamily="18"/>
              </a:rPr>
              <a:t>shelly</a:t>
            </a:r>
            <a:r>
              <a:rPr dirty="0">
                <a:highlight>
                  <a:srgbClr val="FFFFFF"/>
                </a:highlight>
                <a:cs typeface="Times New Roman" pitchFamily="18"/>
              </a:rPr>
              <a:t>, altavoces Google Alexa)</a:t>
            </a: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2" name="CuadroTexto 5">
            <a:extLst>
              <a:ext uri="{FF2B5EF4-FFF2-40B4-BE49-F238E27FC236}">
                <a16:creationId xmlns:a16="http://schemas.microsoft.com/office/drawing/2014/main" id="{19860245-4060-1B81-A70B-CD6833F8A73D}"/>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103" name="CuadroTexto 6">
            <a:extLst>
              <a:ext uri="{FF2B5EF4-FFF2-40B4-BE49-F238E27FC236}">
                <a16:creationId xmlns:a16="http://schemas.microsoft.com/office/drawing/2014/main" id="{AB51BE82-FCBB-AF8F-487F-F2AD2E4A4A17}"/>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a:solidFill>
                  <a:srgbClr val="FFFFFF"/>
                </a:solidFill>
                <a:latin typeface="Aharoni" panose="02010803020104030203" pitchFamily="2" charset="-79"/>
                <a:cs typeface="Aharoni" panose="02010803020104030203" pitchFamily="2" charset="-79"/>
              </a:rPr>
              <a:t>2</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2534" name="CuadroTexto 8">
            <a:extLst>
              <a:ext uri="{FF2B5EF4-FFF2-40B4-BE49-F238E27FC236}">
                <a16:creationId xmlns:a16="http://schemas.microsoft.com/office/drawing/2014/main" id="{5A61A448-F4F5-357C-8FDE-20A5A675883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9">
            <a:extLst>
              <a:ext uri="{FF2B5EF4-FFF2-40B4-BE49-F238E27FC236}">
                <a16:creationId xmlns:a16="http://schemas.microsoft.com/office/drawing/2014/main" id="{1E6F4F38-CA5A-D169-7CAB-5545318FC5C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34DE79A6-31A7-6DAB-1016-A79936E2F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a:t>Desde otro dispositivo en la red WiFi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a:latin typeface="Wingdings" pitchFamily="2"/>
              </a:rPr>
              <a:t></a:t>
            </a:r>
            <a:r>
              <a:rPr sz="1800" kern="0"/>
              <a:t> Escanear las redes WiFi y conectar al </a:t>
            </a:r>
            <a:r>
              <a:rPr sz="1800" b="1" kern="0">
                <a:solidFill>
                  <a:srgbClr val="0070C0"/>
                </a:solidFill>
              </a:rPr>
              <a:t>SSID Shelly-HTGT-&lt;dir MAC&gt;</a:t>
            </a:r>
          </a:p>
          <a:p>
            <a:pPr marL="514350" indent="-514350" eaLnBrk="1" fontAlgn="auto" hangingPunct="1">
              <a:lnSpc>
                <a:spcPct val="100000"/>
              </a:lnSpc>
              <a:spcBef>
                <a:spcPts val="0"/>
              </a:spcBef>
              <a:spcAft>
                <a:spcPts val="0"/>
              </a:spcAft>
              <a:buFont typeface="Aptos Display"/>
              <a:buAutoNum type="arabicPeriod"/>
              <a:defRPr/>
            </a:pPr>
            <a:r>
              <a:rPr sz="1800" kern="0"/>
              <a:t>Abrir un navegador y escribir la URL </a:t>
            </a:r>
            <a:r>
              <a:rPr sz="1800" kern="0">
                <a:solidFill>
                  <a:srgbClr val="0070C0"/>
                </a:solidFill>
                <a:hlinkClick r:id="rId2"/>
              </a:rPr>
              <a:t>http://192.168.33.1</a:t>
            </a:r>
            <a:endParaRPr sz="1800" kern="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a:t>Configurar la WiFi del dispositivo:</a:t>
            </a:r>
          </a:p>
          <a:p>
            <a:pPr lvl="1" eaLnBrk="1" fontAlgn="auto" hangingPunct="1">
              <a:lnSpc>
                <a:spcPct val="100000"/>
              </a:lnSpc>
              <a:spcBef>
                <a:spcPts val="0"/>
              </a:spcBef>
              <a:spcAft>
                <a:spcPts val="0"/>
              </a:spcAft>
              <a:buFont typeface="Arial" pitchFamily="34"/>
              <a:buChar char="•"/>
              <a:defRPr/>
            </a:pPr>
            <a:r>
              <a:rPr sz="1800" kern="0"/>
              <a:t>Settings </a:t>
            </a:r>
            <a:r>
              <a:rPr sz="1800" kern="0">
                <a:latin typeface="Wingdings" pitchFamily="2"/>
              </a:rPr>
              <a:t></a:t>
            </a:r>
            <a:r>
              <a:rPr sz="1800" kern="0"/>
              <a:t> Network Settings </a:t>
            </a:r>
            <a:r>
              <a:rPr sz="1800" kern="0">
                <a:latin typeface="Wingdings" pitchFamily="2"/>
              </a:rPr>
              <a:t></a:t>
            </a:r>
            <a:r>
              <a:rPr sz="1800" kern="0"/>
              <a:t> WiFi </a:t>
            </a:r>
            <a:r>
              <a:rPr sz="1800" kern="0">
                <a:latin typeface="Wingdings" pitchFamily="2"/>
              </a:rPr>
              <a:t></a:t>
            </a:r>
            <a:r>
              <a:rPr sz="1800" kern="0"/>
              <a:t> WiFi Settings 1</a:t>
            </a:r>
          </a:p>
          <a:p>
            <a:pPr lvl="1" eaLnBrk="1" fontAlgn="auto" hangingPunct="1">
              <a:lnSpc>
                <a:spcPct val="100000"/>
              </a:lnSpc>
              <a:spcBef>
                <a:spcPts val="0"/>
              </a:spcBef>
              <a:spcAft>
                <a:spcPts val="0"/>
              </a:spcAft>
              <a:buFont typeface="Arial" pitchFamily="34"/>
              <a:buChar char="•"/>
              <a:defRPr/>
            </a:pPr>
            <a:r>
              <a:rPr sz="1800" kern="0"/>
              <a:t>Enable WiFi Network</a:t>
            </a:r>
          </a:p>
          <a:p>
            <a:pPr lvl="1" eaLnBrk="1" fontAlgn="auto" hangingPunct="1">
              <a:lnSpc>
                <a:spcPct val="100000"/>
              </a:lnSpc>
              <a:spcBef>
                <a:spcPts val="0"/>
              </a:spcBef>
              <a:spcAft>
                <a:spcPts val="0"/>
              </a:spcAft>
              <a:buFont typeface="Arial" pitchFamily="34"/>
              <a:buChar char="•"/>
              <a:defRPr/>
            </a:pPr>
            <a:r>
              <a:rPr sz="1800" kern="0"/>
              <a:t>Manual type SSID </a:t>
            </a:r>
            <a:r>
              <a:rPr sz="1800" kern="0">
                <a:latin typeface="Wingdings" pitchFamily="2"/>
              </a:rPr>
              <a:t></a:t>
            </a:r>
            <a:r>
              <a:rPr sz="1800" kern="0"/>
              <a:t> Escribir el SSID de la red WiFi del servidor Smart ESI y el password</a:t>
            </a:r>
          </a:p>
          <a:p>
            <a:pPr lvl="1" eaLnBrk="1" fontAlgn="auto" hangingPunct="1">
              <a:lnSpc>
                <a:spcPct val="100000"/>
              </a:lnSpc>
              <a:spcBef>
                <a:spcPts val="0"/>
              </a:spcBef>
              <a:spcAft>
                <a:spcPts val="0"/>
              </a:spcAft>
              <a:buFont typeface="Arial" pitchFamily="34"/>
              <a:buChar char="•"/>
              <a:defRPr/>
            </a:pPr>
            <a:r>
              <a:rPr sz="1800" kern="0"/>
              <a:t>Save Settings</a:t>
            </a:r>
          </a:p>
          <a:p>
            <a:pPr lvl="1" eaLnBrk="1" fontAlgn="auto" hangingPunct="1">
              <a:lnSpc>
                <a:spcPct val="100000"/>
              </a:lnSpc>
              <a:spcBef>
                <a:spcPts val="0"/>
              </a:spcBef>
              <a:spcAft>
                <a:spcPts val="0"/>
              </a:spcAft>
              <a:buFont typeface="Arial" pitchFamily="34"/>
              <a:buChar char="•"/>
              <a:defRPr/>
            </a:pPr>
            <a:r>
              <a:rPr sz="1800" b="1" kern="0"/>
              <a:t>IMPORTANTE: </a:t>
            </a:r>
            <a:r>
              <a:rPr sz="1800" kern="0"/>
              <a:t>Al conectarnos a la red WiFi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a:p>
          <a:p>
            <a:pPr marL="514350" indent="-514350" eaLnBrk="1" fontAlgn="auto" hangingPunct="1">
              <a:lnSpc>
                <a:spcPct val="100000"/>
              </a:lnSpc>
              <a:spcBef>
                <a:spcPts val="0"/>
              </a:spcBef>
              <a:spcAft>
                <a:spcPts val="0"/>
              </a:spcAft>
              <a:buFont typeface="Aptos Display"/>
              <a:buAutoNum type="arabicPeriod" startAt="3"/>
              <a:defRPr/>
            </a:pPr>
            <a:r>
              <a:rPr sz="1800" b="1" kern="0"/>
              <a:t>Configurar el envío de datos a Home Assistant:</a:t>
            </a:r>
          </a:p>
          <a:p>
            <a:pPr lvl="1" eaLnBrk="1" fontAlgn="auto" hangingPunct="1">
              <a:lnSpc>
                <a:spcPct val="100000"/>
              </a:lnSpc>
              <a:spcBef>
                <a:spcPts val="0"/>
              </a:spcBef>
              <a:spcAft>
                <a:spcPts val="0"/>
              </a:spcAft>
              <a:buFont typeface="Arial" pitchFamily="34"/>
              <a:buChar char="•"/>
              <a:defRPr/>
            </a:pPr>
            <a:r>
              <a:rPr sz="1800" kern="0"/>
              <a:t>Settings </a:t>
            </a:r>
            <a:r>
              <a:rPr sz="1800" kern="0">
                <a:latin typeface="Wingdings" pitchFamily="2"/>
              </a:rPr>
              <a:t></a:t>
            </a:r>
            <a:r>
              <a:rPr sz="1800" kern="0"/>
              <a:t> Outbound websocket</a:t>
            </a:r>
          </a:p>
          <a:p>
            <a:pPr lvl="1" eaLnBrk="1" fontAlgn="auto" hangingPunct="1">
              <a:lnSpc>
                <a:spcPct val="100000"/>
              </a:lnSpc>
              <a:spcBef>
                <a:spcPts val="0"/>
              </a:spcBef>
              <a:spcAft>
                <a:spcPts val="0"/>
              </a:spcAft>
              <a:buFont typeface="Arial" pitchFamily="34"/>
              <a:buChar char="•"/>
              <a:defRPr/>
            </a:pPr>
            <a:r>
              <a:rPr sz="1800" kern="0"/>
              <a:t>Enable Outbound websocket</a:t>
            </a:r>
          </a:p>
          <a:p>
            <a:pPr lvl="1" eaLnBrk="1" fontAlgn="auto" hangingPunct="1">
              <a:lnSpc>
                <a:spcPct val="100000"/>
              </a:lnSpc>
              <a:spcBef>
                <a:spcPts val="0"/>
              </a:spcBef>
              <a:spcAft>
                <a:spcPts val="0"/>
              </a:spcAft>
              <a:buFont typeface="Arial" pitchFamily="34"/>
              <a:buChar char="•"/>
              <a:defRPr/>
            </a:pPr>
            <a:r>
              <a:rPr sz="1800" kern="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a:t>Save Settings</a:t>
            </a:r>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5605" name="CuadroTexto 8">
            <a:extLst>
              <a:ext uri="{FF2B5EF4-FFF2-40B4-BE49-F238E27FC236}">
                <a16:creationId xmlns:a16="http://schemas.microsoft.com/office/drawing/2014/main" id="{8B687D3F-152C-7BAC-CDBF-AB7B7F7B76FF}"/>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F7CD3A24-3A44-8DA8-B93D-6C954D9F2B6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pic>
        <p:nvPicPr>
          <p:cNvPr id="5" name="Picture 2" descr="Imagen que contiene Logotipo&#10;&#10;Descripción generada automáticamente">
            <a:extLst>
              <a:ext uri="{FF2B5EF4-FFF2-40B4-BE49-F238E27FC236}">
                <a16:creationId xmlns:a16="http://schemas.microsoft.com/office/drawing/2014/main" id="{7469413A-EB12-5DAD-6C28-B8A610D45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6629" name="CuadroTexto 8">
            <a:extLst>
              <a:ext uri="{FF2B5EF4-FFF2-40B4-BE49-F238E27FC236}">
                <a16:creationId xmlns:a16="http://schemas.microsoft.com/office/drawing/2014/main" id="{EF5C5146-1C42-0DFF-64AF-BC71983D8444}"/>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8D22BB34-5DD4-DD6D-1A58-2F9107B9F6DE}"/>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7D85DD4F-702D-A0CC-E242-BBFE496E7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kern="0" dirty="0"/>
          </a:p>
          <a:p>
            <a:pPr lvl="1" eaLnBrk="1" fontAlgn="auto" hangingPunct="1">
              <a:lnSpc>
                <a:spcPct val="100000"/>
              </a:lnSpc>
              <a:spcBef>
                <a:spcPts val="0"/>
              </a:spcBef>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3" name="CuadroTexto 8">
            <a:extLst>
              <a:ext uri="{FF2B5EF4-FFF2-40B4-BE49-F238E27FC236}">
                <a16:creationId xmlns:a16="http://schemas.microsoft.com/office/drawing/2014/main" id="{C8AF31E9-8748-1979-3F54-90E19872EFE7}"/>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EC9FD7A8-CE7F-BD81-1D15-1B74E0EFF9C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427163" y="3429000"/>
            <a:ext cx="10321925" cy="8302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mkdir –p /docker/mosquitto/config</a:t>
            </a:r>
          </a:p>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cp mosquitto.confg /docker/mosquitto/config</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9" name="CuadroTexto 11">
            <a:extLst>
              <a:ext uri="{FF2B5EF4-FFF2-40B4-BE49-F238E27FC236}">
                <a16:creationId xmlns:a16="http://schemas.microsoft.com/office/drawing/2014/main" id="{BB707D95-4597-4D89-1F94-8AC3C1BF6370}"/>
              </a:ext>
            </a:extLst>
          </p:cNvPr>
          <p:cNvSpPr txBox="1"/>
          <p:nvPr/>
        </p:nvSpPr>
        <p:spPr>
          <a:xfrm>
            <a:off x="1427163" y="4808538"/>
            <a:ext cx="10321925" cy="46196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sudo apt-get install mosquitto-clients</a:t>
            </a:r>
          </a:p>
        </p:txBody>
      </p:sp>
      <p:pic>
        <p:nvPicPr>
          <p:cNvPr id="5" name="Picture 2" descr="Imagen que contiene Logotipo&#10;&#10;Descripción generada automáticamente">
            <a:extLst>
              <a:ext uri="{FF2B5EF4-FFF2-40B4-BE49-F238E27FC236}">
                <a16:creationId xmlns:a16="http://schemas.microsoft.com/office/drawing/2014/main" id="{EC153C2B-1633-AE88-D3A5-8BDAFD586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a:latin typeface="Aptos" panose="020B0004020202020204" pitchFamily="34" charset="0"/>
              </a:rPr>
              <a:t>Vincular</a:t>
            </a:r>
            <a:r>
              <a:rPr altLang="en-US" b="1">
                <a:latin typeface="Aptos" panose="020B0004020202020204" pitchFamily="34" charset="0"/>
              </a:rPr>
              <a:t> </a:t>
            </a:r>
            <a:r>
              <a:rPr altLang="en-US" b="1">
                <a:solidFill>
                  <a:srgbClr val="0070C0"/>
                </a:solidFill>
                <a:latin typeface="Aptos" panose="020B0004020202020204" pitchFamily="34" charset="0"/>
              </a:rPr>
              <a:t>MQTT</a:t>
            </a:r>
            <a:r>
              <a:rPr altLang="en-US" b="1">
                <a:latin typeface="Aptos" panose="020B0004020202020204" pitchFamily="34" charset="0"/>
              </a:rPr>
              <a:t> a Home Assistant</a:t>
            </a:r>
          </a:p>
          <a:p>
            <a:pPr lvl="1" eaLnBrk="1" hangingPunct="1">
              <a:lnSpc>
                <a:spcPct val="80000"/>
              </a:lnSpc>
            </a:pPr>
            <a:r>
              <a:rPr altLang="en-US">
                <a:latin typeface="Aptos" panose="020B0004020202020204" pitchFamily="34" charset="0"/>
              </a:rPr>
              <a:t>Settings </a:t>
            </a:r>
            <a:r>
              <a:rPr altLang="en-US">
                <a:latin typeface="Wingdings" panose="05000000000000000000" pitchFamily="2" charset="2"/>
              </a:rPr>
              <a:t></a:t>
            </a:r>
            <a:r>
              <a:rPr altLang="en-US">
                <a:latin typeface="Aptos" panose="020B0004020202020204" pitchFamily="34" charset="0"/>
              </a:rPr>
              <a:t> Devices &amp; Services</a:t>
            </a:r>
          </a:p>
          <a:p>
            <a:pPr lvl="1" eaLnBrk="1" hangingPunct="1">
              <a:lnSpc>
                <a:spcPct val="80000"/>
              </a:lnSpc>
            </a:pPr>
            <a:r>
              <a:rPr altLang="en-US">
                <a:latin typeface="Aptos" panose="020B0004020202020204" pitchFamily="34" charset="0"/>
              </a:rPr>
              <a:t>Integrations </a:t>
            </a:r>
            <a:r>
              <a:rPr altLang="en-US">
                <a:latin typeface="Wingdings" panose="05000000000000000000" pitchFamily="2" charset="2"/>
              </a:rPr>
              <a:t></a:t>
            </a:r>
            <a:r>
              <a:rPr altLang="en-US">
                <a:latin typeface="Aptos" panose="020B0004020202020204" pitchFamily="34" charset="0"/>
              </a:rPr>
              <a:t> Add integration </a:t>
            </a:r>
            <a:r>
              <a:rPr altLang="en-US" b="1">
                <a:latin typeface="Wingdings" panose="05000000000000000000" pitchFamily="2" charset="2"/>
              </a:rPr>
              <a:t></a:t>
            </a:r>
            <a:r>
              <a:rPr altLang="en-US" b="1">
                <a:solidFill>
                  <a:srgbClr val="0070C0"/>
                </a:solidFill>
                <a:latin typeface="Aptos" panose="020B0004020202020204" pitchFamily="34" charset="0"/>
              </a:rPr>
              <a:t>MQTT</a:t>
            </a:r>
          </a:p>
          <a:p>
            <a:pPr lvl="2" eaLnBrk="1" hangingPunct="1">
              <a:lnSpc>
                <a:spcPct val="80000"/>
              </a:lnSpc>
            </a:pPr>
            <a:r>
              <a:rPr altLang="en-US" sz="2400">
                <a:latin typeface="Aptos" panose="020B0004020202020204" pitchFamily="34" charset="0"/>
              </a:rPr>
              <a:t>Configurar dirección IP del servidor MQTT y proporcionar usuario/contraseña</a:t>
            </a:r>
          </a:p>
          <a:p>
            <a:pPr lvl="1" eaLnBrk="1" hangingPunct="1">
              <a:lnSpc>
                <a:spcPct val="80000"/>
              </a:lnSpc>
            </a:pPr>
            <a:r>
              <a:rPr altLang="en-US">
                <a:latin typeface="Aptos" panose="020B0004020202020204" pitchFamily="34" charset="0"/>
              </a:rPr>
              <a:t>Validar que funciona:</a:t>
            </a:r>
          </a:p>
          <a:p>
            <a:pPr lvl="2" eaLnBrk="1" hangingPunct="1">
              <a:lnSpc>
                <a:spcPct val="80000"/>
              </a:lnSpc>
            </a:pPr>
            <a:r>
              <a:rPr altLang="en-US" sz="2400">
                <a:latin typeface="Aptos" panose="020B0004020202020204" pitchFamily="34" charset="0"/>
              </a:rPr>
              <a:t>Escuchar en el topic “</a:t>
            </a:r>
            <a:r>
              <a:rPr altLang="en-US" sz="2400" b="1">
                <a:latin typeface="Aptos" panose="020B0004020202020204" pitchFamily="34" charset="0"/>
              </a:rPr>
              <a:t>/topic/prueba”</a:t>
            </a:r>
            <a:r>
              <a:rPr altLang="en-US" sz="2400">
                <a:latin typeface="Aptos" panose="020B0004020202020204" pitchFamily="34" charset="0"/>
              </a:rPr>
              <a:t> </a:t>
            </a:r>
          </a:p>
          <a:p>
            <a:pPr lvl="2" eaLnBrk="1" hangingPunct="1">
              <a:lnSpc>
                <a:spcPct val="80000"/>
              </a:lnSpc>
            </a:pPr>
            <a:r>
              <a:rPr altLang="en-US" sz="2400">
                <a:latin typeface="Aptos" panose="020B0004020202020204" pitchFamily="34" charset="0"/>
              </a:rPr>
              <a:t>Publicar en el topic “</a:t>
            </a:r>
            <a:r>
              <a:rPr altLang="en-US" sz="2400" b="1">
                <a:latin typeface="Aptos" panose="020B0004020202020204" pitchFamily="34" charset="0"/>
              </a:rPr>
              <a:t>/topic/prueba”</a:t>
            </a:r>
            <a:r>
              <a:rPr altLang="en-US" sz="2400">
                <a:latin typeface="Aptos" panose="020B0004020202020204" pitchFamily="34" charset="0"/>
              </a:rPr>
              <a:t> el mensaje </a:t>
            </a:r>
            <a:r>
              <a:rPr altLang="en-US" sz="2400" b="1">
                <a:latin typeface="Aptos" panose="020B0004020202020204" pitchFamily="34" charset="0"/>
              </a:rPr>
              <a:t>“hola”</a:t>
            </a:r>
          </a:p>
          <a:p>
            <a:pPr eaLnBrk="1" hangingPunct="1"/>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8677" name="CuadroTexto 8">
            <a:extLst>
              <a:ext uri="{FF2B5EF4-FFF2-40B4-BE49-F238E27FC236}">
                <a16:creationId xmlns:a16="http://schemas.microsoft.com/office/drawing/2014/main" id="{0414ABA8-9A4A-A76F-4835-89C80E89664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E0AD2E29-B9DB-2BD1-AFE3-5F596285E40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2" name="Picture 2" descr="Imagen que contiene Logotipo&#10;&#10;Descripción generada automáticamente">
            <a:extLst>
              <a:ext uri="{FF2B5EF4-FFF2-40B4-BE49-F238E27FC236}">
                <a16:creationId xmlns:a16="http://schemas.microsoft.com/office/drawing/2014/main" id="{7B8A40D7-60E4-413D-F41F-8D56DDE52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9701" name="CuadroTexto 8">
            <a:extLst>
              <a:ext uri="{FF2B5EF4-FFF2-40B4-BE49-F238E27FC236}">
                <a16:creationId xmlns:a16="http://schemas.microsoft.com/office/drawing/2014/main" id="{E1ED8997-08BB-307C-C02E-363FB4A43EB7}"/>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48B9CD5E-936D-87BA-2BF3-4CBFB320A185}"/>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5" name="Picture 2" descr="Imagen que contiene Logotipo&#10;&#10;Descripción generada automáticamente">
            <a:extLst>
              <a:ext uri="{FF2B5EF4-FFF2-40B4-BE49-F238E27FC236}">
                <a16:creationId xmlns:a16="http://schemas.microsoft.com/office/drawing/2014/main" id="{6106F171-7DFA-7731-B76C-9F64B1CB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a:t>
            </a:r>
            <a:r>
              <a:rPr lang="pt-BR" sz="2000" kern="0">
                <a:solidFill>
                  <a:srgbClr val="000000"/>
                </a:solidFill>
                <a:latin typeface="Courier New" pitchFamily="49"/>
                <a:cs typeface="Courier New" pitchFamily="49"/>
              </a:rPr>
              <a:t>mosquitto_sub -v -h localhost -p 1883 -t '#’ </a:t>
            </a:r>
            <a:endParaRPr lang="es-ES" sz="2000" kern="0">
              <a:solidFill>
                <a:srgbClr val="000000"/>
              </a:solidFill>
              <a:latin typeface="Courier New" pitchFamily="49"/>
              <a:cs typeface="Courier New" pitchFamily="49"/>
            </a:endParaRPr>
          </a:p>
        </p:txBody>
      </p:sp>
      <p:sp>
        <p:nvSpPr>
          <p:cNvPr id="30727" name="CuadroTexto 8">
            <a:extLst>
              <a:ext uri="{FF2B5EF4-FFF2-40B4-BE49-F238E27FC236}">
                <a16:creationId xmlns:a16="http://schemas.microsoft.com/office/drawing/2014/main" id="{9035283B-E678-041B-AC00-466DE26A758F}"/>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EA694AB4-45EB-521E-CA5B-A08413D8866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7" name="Picture 2" descr="Imagen que contiene Logotipo&#10;&#10;Descripción generada automáticamente">
            <a:extLst>
              <a:ext uri="{FF2B5EF4-FFF2-40B4-BE49-F238E27FC236}">
                <a16:creationId xmlns:a16="http://schemas.microsoft.com/office/drawing/2014/main" id="{DC4A049B-D742-B503-A8D9-E0205F5E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31751" name="CuadroTexto 8">
            <a:extLst>
              <a:ext uri="{FF2B5EF4-FFF2-40B4-BE49-F238E27FC236}">
                <a16:creationId xmlns:a16="http://schemas.microsoft.com/office/drawing/2014/main" id="{0B239059-94B9-BA1F-58FB-53D999C80BFD}"/>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F8350EE-8B48-B51E-B60A-C6E1F066280E}"/>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2" name="Picture 2" descr="Imagen que contiene Logotipo&#10;&#10;Descripción generada automáticamente">
            <a:extLst>
              <a:ext uri="{FF2B5EF4-FFF2-40B4-BE49-F238E27FC236}">
                <a16:creationId xmlns:a16="http://schemas.microsoft.com/office/drawing/2014/main" id="{D41EAB4B-C022-30AD-D7CF-CD8BABA08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3" name="CuadroTexto 6">
            <a:extLst>
              <a:ext uri="{FF2B5EF4-FFF2-40B4-BE49-F238E27FC236}">
                <a16:creationId xmlns:a16="http://schemas.microsoft.com/office/drawing/2014/main" id="{1CE0A581-36C2-5B7D-C8C1-08A761C8479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C552CF78-76C2-DD10-FCED-D9C5A2F6827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32773" name="CuadroTexto 8">
            <a:extLst>
              <a:ext uri="{FF2B5EF4-FFF2-40B4-BE49-F238E27FC236}">
                <a16:creationId xmlns:a16="http://schemas.microsoft.com/office/drawing/2014/main" id="{58ED31E6-4C35-4A22-EE0B-764D209CD9F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F9D49C8C-324A-171A-F284-84F48FF47CB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5" name="Picture 2" descr="Imagen que contiene Logotipo&#10;&#10;Descripción generada automáticamente">
            <a:extLst>
              <a:ext uri="{FF2B5EF4-FFF2-40B4-BE49-F238E27FC236}">
                <a16:creationId xmlns:a16="http://schemas.microsoft.com/office/drawing/2014/main" id="{B462B0B2-44EA-98B7-C2BF-0E699707D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355312"/>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632311"/>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endParaRPr lang="es-ES" i="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i="1" kern="0" dirty="0">
              <a:solidFill>
                <a:srgbClr val="FFFFFF"/>
              </a:solidFill>
              <a:latin typeface="Aptos Display"/>
            </a:endParaRP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660011"/>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algn="ct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29" name="CuadroTexto 10">
            <a:extLst>
              <a:ext uri="{FF2B5EF4-FFF2-40B4-BE49-F238E27FC236}">
                <a16:creationId xmlns:a16="http://schemas.microsoft.com/office/drawing/2014/main" id="{32319798-73C7-B961-3191-AEC178CEA56A}"/>
              </a:ext>
            </a:extLst>
          </p:cNvPr>
          <p:cNvSpPr txBox="1">
            <a:spLocks noChangeArrowheads="1"/>
          </p:cNvSpPr>
          <p:nvPr/>
        </p:nvSpPr>
        <p:spPr bwMode="auto">
          <a:xfrm>
            <a:off x="0" y="6380163"/>
            <a:ext cx="12192000" cy="503237"/>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130" name="CuadroTexto 11">
            <a:extLst>
              <a:ext uri="{FF2B5EF4-FFF2-40B4-BE49-F238E27FC236}">
                <a16:creationId xmlns:a16="http://schemas.microsoft.com/office/drawing/2014/main" id="{B659BA98-861E-544A-626A-60253579B403}"/>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3</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pic>
        <p:nvPicPr>
          <p:cNvPr id="5"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7" name="CuadroTexto 6">
            <a:extLst>
              <a:ext uri="{FF2B5EF4-FFF2-40B4-BE49-F238E27FC236}">
                <a16:creationId xmlns:a16="http://schemas.microsoft.com/office/drawing/2014/main" id="{24D4C500-2D60-DE33-F6F8-9E8ECDD4808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8" name="CuadroTexto 11">
            <a:extLst>
              <a:ext uri="{FF2B5EF4-FFF2-40B4-BE49-F238E27FC236}">
                <a16:creationId xmlns:a16="http://schemas.microsoft.com/office/drawing/2014/main" id="{69EA9D21-9283-5556-4DEE-CD70FFCF23E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33801" name="CuadroTexto 8">
            <a:extLst>
              <a:ext uri="{FF2B5EF4-FFF2-40B4-BE49-F238E27FC236}">
                <a16:creationId xmlns:a16="http://schemas.microsoft.com/office/drawing/2014/main" id="{E6391789-93CA-ACAA-CE39-31B4D831A7FB}"/>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76BF9D64-F433-86C2-529B-4F4FDAB8C86E}"/>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11" name="CuadroTexto 14">
            <a:extLst>
              <a:ext uri="{FF2B5EF4-FFF2-40B4-BE49-F238E27FC236}">
                <a16:creationId xmlns:a16="http://schemas.microsoft.com/office/drawing/2014/main" id="{0A3524B3-E7D7-457D-2742-75708317F563}"/>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3" name="Picture 2" descr="Imagen que contiene Logotipo&#10;&#10;Descripción generada automáticamente">
            <a:extLst>
              <a:ext uri="{FF2B5EF4-FFF2-40B4-BE49-F238E27FC236}">
                <a16:creationId xmlns:a16="http://schemas.microsoft.com/office/drawing/2014/main" id="{D74E7AEE-7B95-DE8A-4BD7-2CE33CF88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Instalar vscode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34822" name="CuadroTexto 8">
            <a:extLst>
              <a:ext uri="{FF2B5EF4-FFF2-40B4-BE49-F238E27FC236}">
                <a16:creationId xmlns:a16="http://schemas.microsoft.com/office/drawing/2014/main" id="{7BD6D8E9-AA01-E12B-6A04-72F73373177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9">
            <a:extLst>
              <a:ext uri="{FF2B5EF4-FFF2-40B4-BE49-F238E27FC236}">
                <a16:creationId xmlns:a16="http://schemas.microsoft.com/office/drawing/2014/main" id="{BDAD2C54-C895-8A2F-4B8A-2146777BCB5D}"/>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C7CAE1F1-47EF-4878-F567-6FD495C4C2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36869" name="CuadroTexto 8">
            <a:extLst>
              <a:ext uri="{FF2B5EF4-FFF2-40B4-BE49-F238E27FC236}">
                <a16:creationId xmlns:a16="http://schemas.microsoft.com/office/drawing/2014/main" id="{CF95702F-82D1-C044-E8CF-AFA3F53416A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9DD7BDD4-3FD6-9482-9A80-8AAEDCC884F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pic>
        <p:nvPicPr>
          <p:cNvPr id="5" name="Picture 2" descr="Imagen que contiene Logotipo&#10;&#10;Descripción generada automáticamente">
            <a:extLst>
              <a:ext uri="{FF2B5EF4-FFF2-40B4-BE49-F238E27FC236}">
                <a16:creationId xmlns:a16="http://schemas.microsoft.com/office/drawing/2014/main" id="{DA125F26-21E5-EC43-12E0-3B9AB28AF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37891" name="CuadroTexto 8">
            <a:extLst>
              <a:ext uri="{FF2B5EF4-FFF2-40B4-BE49-F238E27FC236}">
                <a16:creationId xmlns:a16="http://schemas.microsoft.com/office/drawing/2014/main" id="{68A3F0C5-E685-F981-F3D9-29D28D5C851B}"/>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67284E6F-A1B0-AFA5-812C-E7B35EDFEADC}"/>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pic>
        <p:nvPicPr>
          <p:cNvPr id="2" name="Picture 2" descr="Imagen que contiene Logotipo&#10;&#10;Descripción generada automáticamente">
            <a:extLst>
              <a:ext uri="{FF2B5EF4-FFF2-40B4-BE49-F238E27FC236}">
                <a16:creationId xmlns:a16="http://schemas.microsoft.com/office/drawing/2014/main" id="{00D62289-AE80-7939-78C8-B24B592F7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
        <p:nvSpPr>
          <p:cNvPr id="7174" name="CuadroTexto 5">
            <a:extLst>
              <a:ext uri="{FF2B5EF4-FFF2-40B4-BE49-F238E27FC236}">
                <a16:creationId xmlns:a16="http://schemas.microsoft.com/office/drawing/2014/main" id="{B6883933-114C-11FB-A945-41C19E76ABA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0FE0FA-85E5-9036-6FB3-401E41E71A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4</a:t>
            </a:r>
          </a:p>
        </p:txBody>
      </p:sp>
      <p:pic>
        <p:nvPicPr>
          <p:cNvPr id="7176" name="Picture 2" descr="Imagen que contiene Logotipo&#10;&#10;Descripción generada automáticamente">
            <a:extLst>
              <a:ext uri="{FF2B5EF4-FFF2-40B4-BE49-F238E27FC236}">
                <a16:creationId xmlns:a16="http://schemas.microsoft.com/office/drawing/2014/main" id="{21817659-87FC-F501-2041-B2DBB957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81332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spcAft>
                <a:spcPts val="0"/>
              </a:spcAft>
              <a:buFont typeface="Arial" pitchFamily="34"/>
              <a:buChar char="•"/>
              <a:defRPr/>
            </a:pPr>
            <a:endParaRPr dirty="0"/>
          </a:p>
          <a:p>
            <a:pPr lvl="1" eaLnBrk="1" fontAlgn="auto" hangingPunct="1">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59397" name="CuadroTexto 3">
            <a:extLst>
              <a:ext uri="{FF2B5EF4-FFF2-40B4-BE49-F238E27FC236}">
                <a16:creationId xmlns:a16="http://schemas.microsoft.com/office/drawing/2014/main" id="{E01C6130-0246-A908-8AC9-32DEE1BD6A8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4">
            <a:extLst>
              <a:ext uri="{FF2B5EF4-FFF2-40B4-BE49-F238E27FC236}">
                <a16:creationId xmlns:a16="http://schemas.microsoft.com/office/drawing/2014/main" id="{18F02509-4B5C-3256-A0F0-6C45A4F25A7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63C4181C-DF8E-1412-5287-0F19AD9D0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18410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0420" name="CuadroTexto 8">
            <a:extLst>
              <a:ext uri="{FF2B5EF4-FFF2-40B4-BE49-F238E27FC236}">
                <a16:creationId xmlns:a16="http://schemas.microsoft.com/office/drawing/2014/main" id="{11F6BF1E-4BFD-AC87-5F4E-4875FEDDECA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6944D692-2D71-3CF2-D9AB-F92CD53DD99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60422" name="Picture 2">
            <a:extLst>
              <a:ext uri="{FF2B5EF4-FFF2-40B4-BE49-F238E27FC236}">
                <a16:creationId xmlns:a16="http://schemas.microsoft.com/office/drawing/2014/main" id="{2FFE0D44-4C65-8E5D-8AB0-61C19EC06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7850"/>
            <a:ext cx="645795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6199188" y="1847850"/>
            <a:ext cx="4454525" cy="1281113"/>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Desde el punto de vista del soporte proporcionado por Home </a:t>
            </a:r>
            <a:r>
              <a:rPr lang="es-ES" altLang="en-US" sz="1600" b="1" dirty="0" err="1"/>
              <a:t>Assistant</a:t>
            </a:r>
            <a:r>
              <a:rPr lang="es-ES" altLang="en-US" sz="1600" b="1" dirty="0"/>
              <a:t>, las integraciones se pueden dividir en dos grupos:</a:t>
            </a:r>
          </a:p>
          <a:p>
            <a:pPr marL="342900" indent="-342900" eaLnBrk="1" hangingPunct="1">
              <a:lnSpc>
                <a:spcPct val="80000"/>
              </a:lnSpc>
              <a:buFontTx/>
              <a:buAutoNum type="arabicParenR"/>
              <a:defRPr/>
            </a:pPr>
            <a:r>
              <a:rPr lang="es-ES" altLang="en-US" sz="1600" b="1" dirty="0"/>
              <a:t>Oficiales</a:t>
            </a:r>
          </a:p>
          <a:p>
            <a:pPr marL="342900" indent="-342900" eaLnBrk="1" hangingPunct="1">
              <a:lnSpc>
                <a:spcPct val="80000"/>
              </a:lnSpc>
              <a:buFontTx/>
              <a:buAutoNum type="arabicParenR"/>
              <a:defRPr/>
            </a:pPr>
            <a:r>
              <a:rPr lang="es-ES" altLang="en-US" sz="1600" b="1" dirty="0"/>
              <a:t>No-oficiales y HACS (tienda de complementos equivalente a </a:t>
            </a:r>
            <a:r>
              <a:rPr lang="es-ES" altLang="en-US" sz="1600" b="1" dirty="0" err="1"/>
              <a:t>add-ons</a:t>
            </a:r>
            <a:r>
              <a:rPr lang="es-ES" altLang="en-US" sz="1600" b="1"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6199188" y="3355975"/>
            <a:ext cx="4454525" cy="167640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Desde el punto de vista del modo de instalación, las instalaciones se pueden dividir en tres grupos:</a:t>
            </a:r>
          </a:p>
          <a:p>
            <a:pPr marL="342900" indent="-342900" eaLnBrk="1" hangingPunct="1">
              <a:lnSpc>
                <a:spcPct val="80000"/>
              </a:lnSpc>
              <a:buFontTx/>
              <a:buAutoNum type="arabicParenR"/>
              <a:defRPr/>
            </a:pPr>
            <a:r>
              <a:rPr lang="es-ES" altLang="en-US" sz="1600" b="1" dirty="0"/>
              <a:t>Instalación a través del IU</a:t>
            </a:r>
          </a:p>
          <a:p>
            <a:pPr marL="540000" lvl="1" indent="0" eaLnBrk="1" hangingPunct="1">
              <a:lnSpc>
                <a:spcPct val="80000"/>
              </a:lnSpc>
              <a:buFont typeface="Arial" panose="020B0604020202020204" pitchFamily="34" charset="0"/>
              <a:buChar char="•"/>
              <a:defRPr/>
            </a:pPr>
            <a:r>
              <a:rPr lang="es-ES" altLang="en-US" sz="1600" b="1" dirty="0"/>
              <a:t>Detección automática</a:t>
            </a:r>
          </a:p>
          <a:p>
            <a:pPr marL="540000" lvl="1" indent="0" eaLnBrk="1" hangingPunct="1">
              <a:lnSpc>
                <a:spcPct val="80000"/>
              </a:lnSpc>
              <a:buFont typeface="Arial" panose="020B0604020202020204" pitchFamily="34" charset="0"/>
              <a:buChar char="•"/>
              <a:defRPr/>
            </a:pPr>
            <a:r>
              <a:rPr lang="es-ES" altLang="en-US" sz="1600" b="1" dirty="0"/>
              <a:t>Detección manual</a:t>
            </a:r>
          </a:p>
          <a:p>
            <a:pPr marL="342900" indent="-342900" eaLnBrk="1" hangingPunct="1">
              <a:lnSpc>
                <a:spcPct val="80000"/>
              </a:lnSpc>
              <a:buFontTx/>
              <a:buAutoNum type="arabicParenR"/>
              <a:defRPr/>
            </a:pPr>
            <a:r>
              <a:rPr lang="es-ES" altLang="en-US" sz="1600" b="1" dirty="0"/>
              <a:t>Instalación a través de YAML</a:t>
            </a:r>
          </a:p>
          <a:p>
            <a:pPr marL="342900" indent="-342900" eaLnBrk="1" hangingPunct="1">
              <a:lnSpc>
                <a:spcPct val="80000"/>
              </a:lnSpc>
              <a:buFontTx/>
              <a:buAutoNum type="arabicParenR"/>
              <a:defRPr/>
            </a:pPr>
            <a:r>
              <a:rPr lang="es-ES" altLang="en-US" sz="1600" b="1" dirty="0"/>
              <a:t>Instalación personalizada</a:t>
            </a:r>
          </a:p>
        </p:txBody>
      </p:sp>
      <p:pic>
        <p:nvPicPr>
          <p:cNvPr id="7" name="Picture 2" descr="Imagen que contiene Logotipo&#10;&#10;Descripción generada automáticamente">
            <a:extLst>
              <a:ext uri="{FF2B5EF4-FFF2-40B4-BE49-F238E27FC236}">
                <a16:creationId xmlns:a16="http://schemas.microsoft.com/office/drawing/2014/main" id="{C058F0D5-FC72-BEF6-7C1E-E9E62F5E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79886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2"/>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3493" name="CuadroTexto 7">
            <a:extLst>
              <a:ext uri="{FF2B5EF4-FFF2-40B4-BE49-F238E27FC236}">
                <a16:creationId xmlns:a16="http://schemas.microsoft.com/office/drawing/2014/main" id="{F4846AA2-273B-4D8B-8768-9CBD709DBD4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8D8E38FE-0C74-40C3-9C87-888FB348CEEC}"/>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wget -0 – </a:t>
            </a:r>
            <a:r>
              <a:rPr lang="es-ES" sz="2400" kern="0">
                <a:solidFill>
                  <a:srgbClr val="000000"/>
                </a:solidFill>
                <a:latin typeface="Courier New" pitchFamily="49"/>
                <a:cs typeface="Courier New" pitchFamily="49"/>
                <a:hlinkClick r:id="rId3"/>
              </a:rPr>
              <a:t>https://get.hacs.xyz</a:t>
            </a:r>
            <a:r>
              <a:rPr lang="es-ES" sz="2400" kern="0">
                <a:solidFill>
                  <a:srgbClr val="000000"/>
                </a:solidFill>
                <a:latin typeface="Courier New" pitchFamily="49"/>
                <a:cs typeface="Courier New" pitchFamily="49"/>
              </a:rPr>
              <a:t> | bash – </a:t>
            </a:r>
          </a:p>
        </p:txBody>
      </p:sp>
      <p:pic>
        <p:nvPicPr>
          <p:cNvPr id="2" name="Picture 2" descr="Imagen que contiene Logotipo&#10;&#10;Descripción generada automáticamente">
            <a:extLst>
              <a:ext uri="{FF2B5EF4-FFF2-40B4-BE49-F238E27FC236}">
                <a16:creationId xmlns:a16="http://schemas.microsoft.com/office/drawing/2014/main" id="{88C52ED1-E599-25F1-C550-A9A5B477E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30039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64515" name="CuadroTexto 3">
            <a:extLst>
              <a:ext uri="{FF2B5EF4-FFF2-40B4-BE49-F238E27FC236}">
                <a16:creationId xmlns:a16="http://schemas.microsoft.com/office/drawing/2014/main" id="{8CC84F66-124B-5C66-BE2B-CC850A56332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4">
            <a:extLst>
              <a:ext uri="{FF2B5EF4-FFF2-40B4-BE49-F238E27FC236}">
                <a16:creationId xmlns:a16="http://schemas.microsoft.com/office/drawing/2014/main" id="{7F94E58B-6DD5-CA74-9FB1-0604015389E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pic>
        <p:nvPicPr>
          <p:cNvPr id="2" name="Picture 2" descr="Imagen que contiene Logotipo&#10;&#10;Descripción generada automáticamente">
            <a:extLst>
              <a:ext uri="{FF2B5EF4-FFF2-40B4-BE49-F238E27FC236}">
                <a16:creationId xmlns:a16="http://schemas.microsoft.com/office/drawing/2014/main" id="{561DCDC9-AE19-6C37-04C3-D016A5960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506187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dirty="0"/>
              <a:t>Home </a:t>
            </a:r>
            <a:r>
              <a:rPr dirty="0" err="1"/>
              <a:t>Assistant</a:t>
            </a:r>
            <a:r>
              <a:rPr dirty="0"/>
              <a:t> guarda los datos en una </a:t>
            </a:r>
            <a:r>
              <a:rPr b="1" dirty="0"/>
              <a:t>Base de Datos </a:t>
            </a:r>
            <a:r>
              <a:rPr b="1" dirty="0">
                <a:solidFill>
                  <a:srgbClr val="0070C0"/>
                </a:solidFill>
              </a:rPr>
              <a:t>SQLite</a:t>
            </a:r>
          </a:p>
          <a:p>
            <a:pPr lvl="1" eaLnBrk="1" fontAlgn="auto" hangingPunct="1">
              <a:lnSpc>
                <a:spcPct val="100000"/>
              </a:lnSpc>
              <a:spcAft>
                <a:spcPts val="0"/>
              </a:spcAft>
              <a:buFont typeface="Arial" pitchFamily="34"/>
              <a:buChar char="•"/>
              <a:defRPr/>
            </a:pPr>
            <a:r>
              <a:rPr b="1" dirty="0">
                <a:solidFill>
                  <a:srgbClr val="0070C0"/>
                </a:solidFill>
              </a:rPr>
              <a:t>Problemas</a:t>
            </a:r>
            <a:r>
              <a:rPr dirty="0"/>
              <a:t>: lenta y propensa a errores</a:t>
            </a:r>
          </a:p>
          <a:p>
            <a:pPr lvl="1" eaLnBrk="1" fontAlgn="auto" hangingPunct="1">
              <a:lnSpc>
                <a:spcPct val="100000"/>
              </a:lnSpc>
              <a:spcAft>
                <a:spcPts val="0"/>
              </a:spcAft>
              <a:buFont typeface="Arial" pitchFamily="34"/>
              <a:buChar char="•"/>
              <a:defRPr/>
            </a:pPr>
            <a:r>
              <a:rPr b="1" dirty="0">
                <a:solidFill>
                  <a:srgbClr val="0070C0"/>
                </a:solidFill>
              </a:rPr>
              <a:t>Ventaja</a:t>
            </a:r>
            <a:r>
              <a:rPr dirty="0"/>
              <a:t>: fácil configuración (BD por defecto </a:t>
            </a:r>
            <a:r>
              <a:rPr b="1" dirty="0"/>
              <a:t>no se necesita hacer nada</a:t>
            </a:r>
            <a:r>
              <a:rPr dirty="0"/>
              <a:t>)</a:t>
            </a:r>
          </a:p>
          <a:p>
            <a:pPr eaLnBrk="1" fontAlgn="auto" hangingPunct="1">
              <a:lnSpc>
                <a:spcPct val="100000"/>
              </a:lnSpc>
              <a:spcAft>
                <a:spcPts val="0"/>
              </a:spcAft>
              <a:buFont typeface="Arial" pitchFamily="34"/>
              <a:buChar char="•"/>
              <a:defRPr/>
            </a:pPr>
            <a:r>
              <a:rPr b="1" dirty="0">
                <a:solidFill>
                  <a:srgbClr val="0070C0"/>
                </a:solidFill>
              </a:rPr>
              <a:t>Conceptos básicos:</a:t>
            </a:r>
          </a:p>
          <a:p>
            <a:pPr lvl="1" eaLnBrk="1" fontAlgn="auto" hangingPunct="1">
              <a:lnSpc>
                <a:spcPct val="100000"/>
              </a:lnSpc>
              <a:spcAft>
                <a:spcPts val="0"/>
              </a:spcAft>
              <a:buFont typeface="Arial" pitchFamily="34"/>
              <a:buChar char="•"/>
              <a:defRPr/>
            </a:pPr>
            <a:r>
              <a:rPr b="1" dirty="0" err="1">
                <a:solidFill>
                  <a:srgbClr val="0070C0"/>
                </a:solidFill>
              </a:rPr>
              <a:t>Recorder</a:t>
            </a:r>
            <a:r>
              <a:rPr dirty="0"/>
              <a:t>: integración que se encarga de gestionar la BD</a:t>
            </a:r>
          </a:p>
          <a:p>
            <a:pPr lvl="1" eaLnBrk="1" fontAlgn="auto" hangingPunct="1">
              <a:lnSpc>
                <a:spcPct val="100000"/>
              </a:lnSpc>
              <a:spcAft>
                <a:spcPts val="0"/>
              </a:spcAft>
              <a:buFont typeface="Arial" pitchFamily="34"/>
              <a:buChar char="•"/>
              <a:defRPr/>
            </a:pPr>
            <a:r>
              <a:rPr b="1" dirty="0" err="1">
                <a:solidFill>
                  <a:srgbClr val="0070C0"/>
                </a:solidFill>
              </a:rPr>
              <a:t>History</a:t>
            </a:r>
            <a:r>
              <a:rPr dirty="0"/>
              <a:t>: integración que se encarga de monitorizar Home </a:t>
            </a:r>
            <a:r>
              <a:rPr dirty="0" err="1"/>
              <a:t>Assistant</a:t>
            </a:r>
            <a:r>
              <a:rPr dirty="0"/>
              <a:t> para almacenar históricos de datos en BD</a:t>
            </a:r>
          </a:p>
          <a:p>
            <a:pPr lvl="1" eaLnBrk="1" fontAlgn="auto" hangingPunct="1">
              <a:lnSpc>
                <a:spcPct val="100000"/>
              </a:lnSpc>
              <a:spcAft>
                <a:spcPts val="0"/>
              </a:spcAft>
              <a:buFont typeface="Arial" pitchFamily="34"/>
              <a:buChar char="•"/>
              <a:defRPr/>
            </a:pPr>
            <a:r>
              <a:rPr b="1" dirty="0" err="1">
                <a:solidFill>
                  <a:srgbClr val="0070C0"/>
                </a:solidFill>
              </a:rPr>
              <a:t>mariadb</a:t>
            </a:r>
            <a:r>
              <a:rPr dirty="0"/>
              <a:t>: motor de base de datos relacional open </a:t>
            </a:r>
            <a:r>
              <a:rPr dirty="0" err="1"/>
              <a:t>source</a:t>
            </a:r>
            <a:r>
              <a:rPr dirty="0"/>
              <a:t> compatible con MySQL soportado por Home </a:t>
            </a:r>
            <a:r>
              <a:rPr dirty="0" err="1"/>
              <a:t>Assistant</a:t>
            </a:r>
            <a:endParaRPr dirty="0"/>
          </a:p>
          <a:p>
            <a:pPr marL="457200" lvl="1" indent="0" eaLnBrk="1" fontAlgn="auto" hangingPunct="1">
              <a:lnSpc>
                <a:spcPct val="70000"/>
              </a:lnSpc>
              <a:spcAft>
                <a:spcPts val="0"/>
              </a:spcAft>
              <a:buFont typeface="Arial" pitchFamily="34"/>
              <a:buNone/>
              <a:defRPr/>
            </a:pPr>
            <a:endParaRPr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1445" name="CuadroTexto 8">
            <a:extLst>
              <a:ext uri="{FF2B5EF4-FFF2-40B4-BE49-F238E27FC236}">
                <a16:creationId xmlns:a16="http://schemas.microsoft.com/office/drawing/2014/main" id="{1BDDD774-DDC5-613C-C1C7-C172068856A7}"/>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9">
            <a:extLst>
              <a:ext uri="{FF2B5EF4-FFF2-40B4-BE49-F238E27FC236}">
                <a16:creationId xmlns:a16="http://schemas.microsoft.com/office/drawing/2014/main" id="{884B61C0-6A5D-B4A4-F918-69AC4E75F1A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8E10B576-F589-5B7D-68E8-AE38E08CB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57092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
        <p:nvSpPr>
          <p:cNvPr id="7174" name="CuadroTexto 5">
            <a:extLst>
              <a:ext uri="{FF2B5EF4-FFF2-40B4-BE49-F238E27FC236}">
                <a16:creationId xmlns:a16="http://schemas.microsoft.com/office/drawing/2014/main" id="{B6883933-114C-11FB-A945-41C19E76ABA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0FE0FA-85E5-9036-6FB3-401E41E71A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4</a:t>
            </a:r>
          </a:p>
        </p:txBody>
      </p:sp>
      <p:pic>
        <p:nvPicPr>
          <p:cNvPr id="7176" name="Picture 2" descr="Imagen que contiene Logotipo&#10;&#10;Descripción generada automáticamente">
            <a:extLst>
              <a:ext uri="{FF2B5EF4-FFF2-40B4-BE49-F238E27FC236}">
                <a16:creationId xmlns:a16="http://schemas.microsoft.com/office/drawing/2014/main" id="{21817659-87FC-F501-2041-B2DBB957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3" name="CuadroTexto 8">
            <a:extLst>
              <a:ext uri="{FF2B5EF4-FFF2-40B4-BE49-F238E27FC236}">
                <a16:creationId xmlns:a16="http://schemas.microsoft.com/office/drawing/2014/main" id="{21942572-843D-9356-F6F0-0D32185BB0FD}"/>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F7AB65AA-545F-153B-07CA-706D45A4257D}"/>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pic>
        <p:nvPicPr>
          <p:cNvPr id="2" name="Picture 2" descr="Imagen que contiene Logotipo&#10;&#10;Descripción generada automáticamente">
            <a:extLst>
              <a:ext uri="{FF2B5EF4-FFF2-40B4-BE49-F238E27FC236}">
                <a16:creationId xmlns:a16="http://schemas.microsoft.com/office/drawing/2014/main" id="{723F516D-732E-4A9C-5730-5BEC86960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altLang="en-US" dirty="0">
                <a:latin typeface="Aptos" pitchFamily="34" charset="0"/>
              </a:rPr>
              <a:t>24 tarjetas personalizables</a:t>
            </a:r>
          </a:p>
          <a:p>
            <a:pPr lvl="1" eaLnBrk="1" hangingPunct="1">
              <a:defRPr/>
            </a:pPr>
            <a:r>
              <a:rPr altLang="en-US" dirty="0">
                <a:latin typeface="Aptos" pitchFamily="34" charset="0"/>
              </a:rPr>
              <a:t>editor de Interfaces de Usuario (IU)</a:t>
            </a:r>
          </a:p>
          <a:p>
            <a:pPr lvl="1" eaLnBrk="1" hangingPunct="1">
              <a:defRPr/>
            </a:pPr>
            <a:r>
              <a:rPr altLang="en-US" dirty="0">
                <a:latin typeface="Aptos" pitchFamily="34" charset="0"/>
              </a:rPr>
              <a:t>Rápido y personalizable</a:t>
            </a:r>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23368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94635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10844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49770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98742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22416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
        <p:nvSpPr>
          <p:cNvPr id="7174" name="CuadroTexto 5">
            <a:extLst>
              <a:ext uri="{FF2B5EF4-FFF2-40B4-BE49-F238E27FC236}">
                <a16:creationId xmlns:a16="http://schemas.microsoft.com/office/drawing/2014/main" id="{B6883933-114C-11FB-A945-41C19E76ABA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0FE0FA-85E5-9036-6FB3-401E41E71A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4</a:t>
            </a:r>
          </a:p>
        </p:txBody>
      </p:sp>
      <p:pic>
        <p:nvPicPr>
          <p:cNvPr id="7176" name="Picture 2" descr="Imagen que contiene Logotipo&#10;&#10;Descripción generada automáticamente">
            <a:extLst>
              <a:ext uri="{FF2B5EF4-FFF2-40B4-BE49-F238E27FC236}">
                <a16:creationId xmlns:a16="http://schemas.microsoft.com/office/drawing/2014/main" id="{21817659-87FC-F501-2041-B2DBB957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2488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38915" name="CuadroTexto 8">
            <a:extLst>
              <a:ext uri="{FF2B5EF4-FFF2-40B4-BE49-F238E27FC236}">
                <a16:creationId xmlns:a16="http://schemas.microsoft.com/office/drawing/2014/main" id="{8A46C3B0-9729-B8F1-484B-07A1F987CB9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28FFBD1-7D46-B045-52EB-14437426F866}"/>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2" name="Picture 2" descr="Imagen que contiene Logotipo&#10;&#10;Descripción generada automáticamente">
            <a:extLst>
              <a:ext uri="{FF2B5EF4-FFF2-40B4-BE49-F238E27FC236}">
                <a16:creationId xmlns:a16="http://schemas.microsoft.com/office/drawing/2014/main" id="{51C1D691-C47D-2D97-A45C-C7AA9CA5E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1" name="CuadroTexto 8">
            <a:extLst>
              <a:ext uri="{FF2B5EF4-FFF2-40B4-BE49-F238E27FC236}">
                <a16:creationId xmlns:a16="http://schemas.microsoft.com/office/drawing/2014/main" id="{D35D01CE-87C8-B05E-87AB-0E8B236126E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9">
            <a:extLst>
              <a:ext uri="{FF2B5EF4-FFF2-40B4-BE49-F238E27FC236}">
                <a16:creationId xmlns:a16="http://schemas.microsoft.com/office/drawing/2014/main" id="{DE25D95C-47B7-E8B9-B0AA-7DF3DA4FC4B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Cuando un dispositivo se añade a Home Assistant, una tarjeta con sus entidades se añade al Dashboard principal (Overview)</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pic>
        <p:nvPicPr>
          <p:cNvPr id="5" name="Picture 2" descr="Imagen que contiene Logotipo&#10;&#10;Descripción generada automáticamente">
            <a:extLst>
              <a:ext uri="{FF2B5EF4-FFF2-40B4-BE49-F238E27FC236}">
                <a16:creationId xmlns:a16="http://schemas.microsoft.com/office/drawing/2014/main" id="{973DACFE-04EC-838B-07F3-C22C8FDEB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668769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40963" name="CuadroTexto 8">
            <a:extLst>
              <a:ext uri="{FF2B5EF4-FFF2-40B4-BE49-F238E27FC236}">
                <a16:creationId xmlns:a16="http://schemas.microsoft.com/office/drawing/2014/main" id="{14D3B9F3-B803-F5F4-2A70-D328C4F3AB8A}"/>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9">
            <a:extLst>
              <a:ext uri="{FF2B5EF4-FFF2-40B4-BE49-F238E27FC236}">
                <a16:creationId xmlns:a16="http://schemas.microsoft.com/office/drawing/2014/main" id="{BAFD7208-44DF-E4E6-D28F-C4C361D1BC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pic>
        <p:nvPicPr>
          <p:cNvPr id="2" name="Picture 2" descr="Imagen que contiene Logotipo&#10;&#10;Descripción generada automáticamente">
            <a:extLst>
              <a:ext uri="{FF2B5EF4-FFF2-40B4-BE49-F238E27FC236}">
                <a16:creationId xmlns:a16="http://schemas.microsoft.com/office/drawing/2014/main" id="{B052DBA8-CE24-8CC9-7AF7-5A707551A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13457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CuadroTexto 8">
            <a:extLst>
              <a:ext uri="{FF2B5EF4-FFF2-40B4-BE49-F238E27FC236}">
                <a16:creationId xmlns:a16="http://schemas.microsoft.com/office/drawing/2014/main" id="{05612D2D-17D6-EC79-BA97-84E0D256E66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4428F3A6-E225-6F73-594A-135BCB22969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pic>
        <p:nvPicPr>
          <p:cNvPr id="2" name="Picture 2" descr="Imagen que contiene Logotipo&#10;&#10;Descripción generada automáticamente">
            <a:extLst>
              <a:ext uri="{FF2B5EF4-FFF2-40B4-BE49-F238E27FC236}">
                <a16:creationId xmlns:a16="http://schemas.microsoft.com/office/drawing/2014/main" id="{A911327E-62BC-16C9-E379-A9C12DD98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80678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3013" name="CuadroTexto 9">
            <a:extLst>
              <a:ext uri="{FF2B5EF4-FFF2-40B4-BE49-F238E27FC236}">
                <a16:creationId xmlns:a16="http://schemas.microsoft.com/office/drawing/2014/main" id="{06CB90F0-15DF-D2CD-3A14-C2D54E696D6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1" name="CuadroTexto 10">
            <a:extLst>
              <a:ext uri="{FF2B5EF4-FFF2-40B4-BE49-F238E27FC236}">
                <a16:creationId xmlns:a16="http://schemas.microsoft.com/office/drawing/2014/main" id="{31EEB2C7-E0D9-2B99-829F-19C6D2FB0981}"/>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349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4037" name="CuadroTexto 9">
            <a:extLst>
              <a:ext uri="{FF2B5EF4-FFF2-40B4-BE49-F238E27FC236}">
                <a16:creationId xmlns:a16="http://schemas.microsoft.com/office/drawing/2014/main" id="{B74FB88C-4C94-A8CE-6340-A2A2EABE9484}"/>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1" name="CuadroTexto 10">
            <a:extLst>
              <a:ext uri="{FF2B5EF4-FFF2-40B4-BE49-F238E27FC236}">
                <a16:creationId xmlns:a16="http://schemas.microsoft.com/office/drawing/2014/main" id="{4CC5532C-D773-4908-ECC5-5A08BA2B860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C70D52B3-6D66-871A-695C-56C8269A7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a:latin typeface="Aptos" panose="020B0004020202020204" pitchFamily="34" charset="0"/>
              </a:rPr>
              <a:t>Una </a:t>
            </a:r>
            <a:r>
              <a:rPr altLang="en-US" sz="2400" b="1">
                <a:solidFill>
                  <a:srgbClr val="0070C0"/>
                </a:solidFill>
                <a:latin typeface="Aptos" panose="020B0004020202020204" pitchFamily="34" charset="0"/>
              </a:rPr>
              <a:t>vista</a:t>
            </a:r>
            <a:r>
              <a:rPr altLang="en-US" sz="2400">
                <a:latin typeface="Aptos" panose="020B0004020202020204" pitchFamily="34" charset="0"/>
              </a:rPr>
              <a:t> se compone de </a:t>
            </a:r>
            <a:r>
              <a:rPr altLang="en-US" sz="2400" b="1">
                <a:solidFill>
                  <a:srgbClr val="0070C0"/>
                </a:solidFill>
                <a:latin typeface="Aptos" panose="020B0004020202020204" pitchFamily="34" charset="0"/>
              </a:rPr>
              <a:t>tarjetas</a:t>
            </a:r>
          </a:p>
          <a:p>
            <a:pPr eaLnBrk="1" hangingPunct="1">
              <a:lnSpc>
                <a:spcPct val="100000"/>
              </a:lnSpc>
            </a:pPr>
            <a:r>
              <a:rPr altLang="en-US" sz="2400">
                <a:latin typeface="Aptos" panose="020B0004020202020204" pitchFamily="34" charset="0"/>
              </a:rPr>
              <a:t>Existen las siguientes </a:t>
            </a:r>
            <a:r>
              <a:rPr altLang="en-US" sz="2400" b="1">
                <a:solidFill>
                  <a:srgbClr val="0070C0"/>
                </a:solidFill>
                <a:latin typeface="Aptos" panose="020B0004020202020204" pitchFamily="34" charset="0"/>
              </a:rPr>
              <a:t>categorías </a:t>
            </a:r>
            <a:r>
              <a:rPr altLang="en-US" sz="240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Específicas de dispositivos o servicios</a:t>
            </a:r>
            <a:r>
              <a:rPr altLang="en-US" sz="2000">
                <a:latin typeface="Aptos" panose="020B0004020202020204" pitchFamily="34" charset="0"/>
              </a:rPr>
              <a:t>: Alarma, luz, humidificador, termostato, estado de planta, control, predicción meteo, lista de la compra, mapa, logbook, calendario</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Tarjetas de agrupación</a:t>
            </a:r>
            <a:r>
              <a:rPr altLang="en-US" sz="2000">
                <a:latin typeface="Aptos" panose="020B0004020202020204" pitchFamily="34" charset="0"/>
              </a:rPr>
              <a:t>: Pila vertical, pila horizontal o grid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Funciones lógicas</a:t>
            </a:r>
            <a:r>
              <a:rPr altLang="en-US" sz="200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genéricos</a:t>
            </a:r>
            <a:r>
              <a:rPr altLang="en-US" sz="2000">
                <a:latin typeface="Aptos" panose="020B0004020202020204" pitchFamily="34" charset="0"/>
              </a:rPr>
              <a:t>: sensor, históricos, estadísticas, gráficos de estadísticas, energía, calibrador, webpage</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Dispositivos y entidades de control</a:t>
            </a:r>
            <a:r>
              <a:rPr altLang="en-US" sz="200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y entidades de control</a:t>
            </a:r>
            <a:r>
              <a:rPr altLang="en-US" sz="2000">
                <a:latin typeface="Aptos" panose="020B0004020202020204" pitchFamily="34" charset="0"/>
              </a:rPr>
              <a:t>: "vistazos" (glance)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5061" name="CuadroTexto 7">
            <a:extLst>
              <a:ext uri="{FF2B5EF4-FFF2-40B4-BE49-F238E27FC236}">
                <a16:creationId xmlns:a16="http://schemas.microsoft.com/office/drawing/2014/main" id="{0220388E-97D4-2622-FDE7-0052662DEDE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002D1615-52A2-72AA-45B7-3EB128D5211D}"/>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E5F04EB3-95F4-8619-716A-34418D268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14043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6085" name="CuadroTexto 7">
            <a:extLst>
              <a:ext uri="{FF2B5EF4-FFF2-40B4-BE49-F238E27FC236}">
                <a16:creationId xmlns:a16="http://schemas.microsoft.com/office/drawing/2014/main" id="{DAAD4A28-9513-F3A4-6C3C-671B574714FF}"/>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B7C5DF65-8A0E-A259-6B87-441362AC4C7F}"/>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CEFDD5BF-73C1-2D0A-C1D2-467FDC16E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44461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850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7109" name="CuadroTexto 7">
            <a:extLst>
              <a:ext uri="{FF2B5EF4-FFF2-40B4-BE49-F238E27FC236}">
                <a16:creationId xmlns:a16="http://schemas.microsoft.com/office/drawing/2014/main" id="{3A3FF2F7-D02C-F519-AAB4-44C9A4414E88}"/>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DED11CFA-DC34-70F6-272D-71CC815DA4F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4204C10D-FA6D-BCF7-8CFB-DFD4FC40D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a:latin typeface="Aptos" panose="020B0004020202020204" pitchFamily="34" charset="0"/>
              </a:rPr>
              <a:t>Permiten manejar </a:t>
            </a:r>
            <a:r>
              <a:rPr altLang="en-US" sz="2400" b="1">
                <a:solidFill>
                  <a:srgbClr val="0070C0"/>
                </a:solidFill>
                <a:latin typeface="Aptos" panose="020B0004020202020204" pitchFamily="34" charset="0"/>
              </a:rPr>
              <a:t>ubicaciones domóticas </a:t>
            </a:r>
            <a:r>
              <a:rPr altLang="en-US" sz="2400">
                <a:latin typeface="Aptos" panose="020B0004020202020204" pitchFamily="34" charset="0"/>
              </a:rPr>
              <a:t>de manera anidada</a:t>
            </a:r>
            <a:endParaRPr altLang="en-US" sz="2400" b="1" i="1">
              <a:latin typeface="Aptos" panose="020B0004020202020204" pitchFamily="34" charset="0"/>
            </a:endParaRPr>
          </a:p>
          <a:p>
            <a:pPr lvl="1" eaLnBrk="1" hangingPunct="1">
              <a:lnSpc>
                <a:spcPct val="100000"/>
              </a:lnSpc>
            </a:pPr>
            <a:r>
              <a:rPr altLang="en-US" b="1">
                <a:solidFill>
                  <a:srgbClr val="0070C0"/>
                </a:solidFill>
                <a:latin typeface="Aptos" panose="020B0004020202020204" pitchFamily="34" charset="0"/>
              </a:rPr>
              <a:t>Zonas</a:t>
            </a:r>
            <a:r>
              <a:rPr altLang="en-US">
                <a:latin typeface="Aptos" panose="020B0004020202020204" pitchFamily="34" charset="0"/>
              </a:rPr>
              <a:t>: ubicación geográfica donde se ubica nuestro “</a:t>
            </a:r>
            <a:r>
              <a:rPr altLang="en-US" b="1">
                <a:latin typeface="Aptos" panose="020B0004020202020204" pitchFamily="34" charset="0"/>
              </a:rPr>
              <a:t>smart home</a:t>
            </a:r>
            <a:r>
              <a:rPr altLang="en-US">
                <a:latin typeface="Aptos" panose="020B0004020202020204" pitchFamily="34" charset="0"/>
              </a:rPr>
              <a:t>” </a:t>
            </a:r>
          </a:p>
          <a:p>
            <a:pPr lvl="1" eaLnBrk="1" hangingPunct="1">
              <a:lnSpc>
                <a:spcPct val="100000"/>
              </a:lnSpc>
            </a:pPr>
            <a:r>
              <a:rPr altLang="en-US" b="1">
                <a:solidFill>
                  <a:srgbClr val="0070C0"/>
                </a:solidFill>
                <a:latin typeface="Aptos" panose="020B0004020202020204" pitchFamily="34" charset="0"/>
              </a:rPr>
              <a:t>Áreas</a:t>
            </a:r>
            <a:r>
              <a:rPr altLang="en-US">
                <a:latin typeface="Aptos" panose="020B0004020202020204" pitchFamily="34" charset="0"/>
              </a:rPr>
              <a:t>: plantas o habitaciones dentro de una zona</a:t>
            </a:r>
          </a:p>
          <a:p>
            <a:pPr lvl="2" eaLnBrk="1" hangingPunct="1">
              <a:lnSpc>
                <a:spcPct val="100000"/>
              </a:lnSpc>
            </a:pPr>
            <a:r>
              <a:rPr altLang="en-US" sz="2400">
                <a:latin typeface="Aptos" panose="020B0004020202020204" pitchFamily="34" charset="0"/>
              </a:rPr>
              <a:t>Tres áreas por defecto: </a:t>
            </a:r>
            <a:r>
              <a:rPr altLang="en-US" sz="2400" b="1">
                <a:latin typeface="Aptos" panose="020B0004020202020204" pitchFamily="34" charset="0"/>
              </a:rPr>
              <a:t>Bedroom, Kitchen, Living Room</a:t>
            </a:r>
          </a:p>
          <a:p>
            <a:pPr lvl="1" eaLnBrk="1" hangingPunct="1">
              <a:lnSpc>
                <a:spcPct val="100000"/>
              </a:lnSpc>
            </a:pPr>
            <a:r>
              <a:rPr altLang="en-US" b="1">
                <a:solidFill>
                  <a:srgbClr val="0070C0"/>
                </a:solidFill>
                <a:latin typeface="Aptos" panose="020B0004020202020204" pitchFamily="34" charset="0"/>
              </a:rPr>
              <a:t>Etiquetas</a:t>
            </a:r>
            <a:r>
              <a:rPr altLang="en-US">
                <a:latin typeface="Aptos" panose="020B0004020202020204" pitchFamily="34" charset="0"/>
              </a:rPr>
              <a:t>: agrupan elementos independientemente de su ubicación/tipo</a:t>
            </a:r>
          </a:p>
          <a:p>
            <a:pPr lvl="2" eaLnBrk="1" hangingPunct="1">
              <a:lnSpc>
                <a:spcPct val="100000"/>
              </a:lnSpc>
            </a:pPr>
            <a:r>
              <a:rPr altLang="en-US" sz="240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
        <p:nvSpPr>
          <p:cNvPr id="52229" name="CuadroTexto 7">
            <a:extLst>
              <a:ext uri="{FF2B5EF4-FFF2-40B4-BE49-F238E27FC236}">
                <a16:creationId xmlns:a16="http://schemas.microsoft.com/office/drawing/2014/main" id="{E180138B-AC7E-ADE5-2100-564DBCFDB66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6518DCA1-8623-2089-9979-D7D6E206E2FF}"/>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B5E4647-E21E-12D9-FFE5-58831DCB5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uadroTexto 7">
            <a:extLst>
              <a:ext uri="{FF2B5EF4-FFF2-40B4-BE49-F238E27FC236}">
                <a16:creationId xmlns:a16="http://schemas.microsoft.com/office/drawing/2014/main" id="{4EC7B0AA-0EEC-E8F9-2685-FF3C53B0132D}"/>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244" name="CuadroTexto 8">
            <a:extLst>
              <a:ext uri="{FF2B5EF4-FFF2-40B4-BE49-F238E27FC236}">
                <a16:creationId xmlns:a16="http://schemas.microsoft.com/office/drawing/2014/main" id="{D4D32E7E-7C68-7941-DBEC-000B1926DEC7}"/>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7</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2" name="Picture 2" descr="Imagen que contiene Logotipo&#10;&#10;Descripción generada automáticamente">
            <a:extLst>
              <a:ext uri="{FF2B5EF4-FFF2-40B4-BE49-F238E27FC236}">
                <a16:creationId xmlns:a16="http://schemas.microsoft.com/office/drawing/2014/main" id="{1C5788CB-DF91-7037-4DAB-68FA8AF36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
        <p:nvSpPr>
          <p:cNvPr id="53253" name="CuadroTexto 7">
            <a:extLst>
              <a:ext uri="{FF2B5EF4-FFF2-40B4-BE49-F238E27FC236}">
                <a16:creationId xmlns:a16="http://schemas.microsoft.com/office/drawing/2014/main" id="{EFF86478-90CC-1E57-3A58-9B989614552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75016395-CE2B-86B6-C7A1-214567D904FD}"/>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EFE1302E-CA82-32ED-8818-447EED2EC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
        <p:nvSpPr>
          <p:cNvPr id="54278" name="CuadroTexto 8">
            <a:extLst>
              <a:ext uri="{FF2B5EF4-FFF2-40B4-BE49-F238E27FC236}">
                <a16:creationId xmlns:a16="http://schemas.microsoft.com/office/drawing/2014/main" id="{E726D2B0-31FE-AE06-F4DD-E756A526D43A}"/>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9">
            <a:extLst>
              <a:ext uri="{FF2B5EF4-FFF2-40B4-BE49-F238E27FC236}">
                <a16:creationId xmlns:a16="http://schemas.microsoft.com/office/drawing/2014/main" id="{F287365A-28B1-CC5E-EB0C-E7CDF17585F7}"/>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37ACEAC0-75EC-2933-E16F-4ECE8C6BA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incono </a:t>
            </a:r>
            <a:r>
              <a:rPr altLang="en-US" b="1" dirty="0">
                <a:latin typeface="Aptos" panose="020B0004020202020204" pitchFamily="34" charset="0"/>
              </a:rPr>
              <a:t>“</a:t>
            </a:r>
            <a:r>
              <a:rPr altLang="en-US" b="1" dirty="0" err="1">
                <a:latin typeface="Aptos" panose="020B0004020202020204" pitchFamily="34" charset="0"/>
              </a:rPr>
              <a:t>Enter</a:t>
            </a:r>
            <a:r>
              <a:rPr altLang="en-US" b="1" dirty="0">
                <a:latin typeface="Aptos" panose="020B0004020202020204" pitchFamily="34" charset="0"/>
              </a:rPr>
              <a:t> </a:t>
            </a:r>
            <a:r>
              <a:rPr altLang="en-US" b="1" dirty="0" err="1">
                <a:latin typeface="Aptos" panose="020B0004020202020204" pitchFamily="34" charset="0"/>
              </a:rPr>
              <a:t>Selection</a:t>
            </a:r>
            <a:r>
              <a:rPr altLang="en-US" b="1" dirty="0">
                <a:latin typeface="Aptos" panose="020B0004020202020204" pitchFamily="34" charset="0"/>
              </a:rPr>
              <a:t> </a:t>
            </a:r>
            <a:r>
              <a:rPr altLang="en-US" b="1" dirty="0" err="1">
                <a:latin typeface="Aptos" panose="020B0004020202020204" pitchFamily="34" charset="0"/>
              </a:rPr>
              <a:t>Mode</a:t>
            </a:r>
            <a:r>
              <a:rPr altLang="en-US" b="1" dirty="0">
                <a:latin typeface="Aptos" panose="020B0004020202020204" pitchFamily="34" charset="0"/>
              </a:rPr>
              <a:t>” </a:t>
            </a:r>
          </a:p>
          <a:p>
            <a:pPr lvl="2" eaLnBrk="1" hangingPunct="1"/>
            <a:r>
              <a:rPr altLang="en-US" dirty="0">
                <a:latin typeface="Aptos" panose="020B0004020202020204" pitchFamily="34" charset="0"/>
              </a:rPr>
              <a:t>Seleccionar los elementos y Editar</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55300" name="CuadroTexto 4">
            <a:extLst>
              <a:ext uri="{FF2B5EF4-FFF2-40B4-BE49-F238E27FC236}">
                <a16:creationId xmlns:a16="http://schemas.microsoft.com/office/drawing/2014/main" id="{C399B6A1-4D3E-8240-B74D-9EE446325BFF}"/>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5" name="CuadroTexto 5">
            <a:extLst>
              <a:ext uri="{FF2B5EF4-FFF2-40B4-BE49-F238E27FC236}">
                <a16:creationId xmlns:a16="http://schemas.microsoft.com/office/drawing/2014/main" id="{F2A0BB9E-A8C3-7B2A-C57B-00281E01AD55}"/>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pic>
        <p:nvPicPr>
          <p:cNvPr id="2" name="Picture 2" descr="Imagen que contiene Logotipo&#10;&#10;Descripción generada automáticamente">
            <a:extLst>
              <a:ext uri="{FF2B5EF4-FFF2-40B4-BE49-F238E27FC236}">
                <a16:creationId xmlns:a16="http://schemas.microsoft.com/office/drawing/2014/main" id="{334C371D-0101-62D7-C1B7-10DCF90C4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a:bodyPr>
          <a:lstStyle/>
          <a:p>
            <a:pPr eaLnBrk="1" fontAlgn="auto" hangingPunct="1">
              <a:lnSpc>
                <a:spcPct val="100000"/>
              </a:lnSpc>
              <a:spcAft>
                <a:spcPts val="0"/>
              </a:spcAft>
              <a:buFont typeface="Arial" pitchFamily="34"/>
              <a:buChar char="•"/>
              <a:defRPr/>
            </a:pPr>
            <a:r>
              <a:rPr sz="2400"/>
              <a:t>Dispositivos, entidades y </a:t>
            </a:r>
            <a:r>
              <a:rPr sz="2400" i="1"/>
              <a:t>helpers</a:t>
            </a:r>
          </a:p>
          <a:p>
            <a:pPr lvl="1" eaLnBrk="1" fontAlgn="auto" hangingPunct="1">
              <a:lnSpc>
                <a:spcPct val="100000"/>
              </a:lnSpc>
              <a:spcAft>
                <a:spcPts val="0"/>
              </a:spcAft>
              <a:buFont typeface="Arial" pitchFamily="34"/>
              <a:buChar char="•"/>
              <a:defRPr/>
            </a:pPr>
            <a:r>
              <a:rPr b="1">
                <a:solidFill>
                  <a:srgbClr val="0070C0"/>
                </a:solidFill>
              </a:rPr>
              <a:t>Dispositivo</a:t>
            </a:r>
            <a:r>
              <a:t>: </a:t>
            </a:r>
          </a:p>
          <a:p>
            <a:pPr lvl="2" eaLnBrk="1" fontAlgn="auto" hangingPunct="1">
              <a:lnSpc>
                <a:spcPct val="100000"/>
              </a:lnSpc>
              <a:spcAft>
                <a:spcPts val="0"/>
              </a:spcAft>
              <a:buFont typeface="Arial" pitchFamily="34"/>
              <a:buChar char="•"/>
              <a:defRPr/>
            </a:pPr>
            <a:r>
              <a:rPr sz="2400" b="1"/>
              <a:t>Dispositivo</a:t>
            </a:r>
            <a:r>
              <a:rPr sz="2400"/>
              <a:t> físico, sensor o actuador (ej. Shelly H&amp;T) </a:t>
            </a:r>
          </a:p>
          <a:p>
            <a:pPr lvl="2" eaLnBrk="1" fontAlgn="auto" hangingPunct="1">
              <a:lnSpc>
                <a:spcPct val="100000"/>
              </a:lnSpc>
              <a:spcAft>
                <a:spcPts val="0"/>
              </a:spcAft>
              <a:buFont typeface="Arial" pitchFamily="34"/>
              <a:buChar char="•"/>
              <a:defRPr/>
            </a:pPr>
            <a:r>
              <a:rPr sz="2400" b="1"/>
              <a:t>Servicio</a:t>
            </a:r>
            <a:r>
              <a:rPr sz="2400"/>
              <a:t> que se conecta a Internet y obtiene datos (AEMET)</a:t>
            </a:r>
          </a:p>
          <a:p>
            <a:pPr lvl="1" eaLnBrk="1" fontAlgn="auto" hangingPunct="1">
              <a:lnSpc>
                <a:spcPct val="100000"/>
              </a:lnSpc>
              <a:spcAft>
                <a:spcPts val="0"/>
              </a:spcAft>
              <a:buFont typeface="Arial" pitchFamily="34"/>
              <a:buChar char="•"/>
              <a:defRPr/>
            </a:pPr>
            <a:r>
              <a:rPr b="1">
                <a:solidFill>
                  <a:srgbClr val="0070C0"/>
                </a:solidFill>
              </a:rPr>
              <a:t>Entidad</a:t>
            </a:r>
            <a:r>
              <a:t>: </a:t>
            </a:r>
          </a:p>
          <a:p>
            <a:pPr lvl="2" eaLnBrk="1" fontAlgn="auto" hangingPunct="1">
              <a:lnSpc>
                <a:spcPct val="100000"/>
              </a:lnSpc>
              <a:spcAft>
                <a:spcPts val="0"/>
              </a:spcAft>
              <a:buFont typeface="Arial" pitchFamily="34"/>
              <a:buChar char="•"/>
              <a:defRPr/>
            </a:pPr>
            <a:r>
              <a:rPr sz="2400"/>
              <a:t>Característica </a:t>
            </a:r>
            <a:r>
              <a:rPr sz="2400" b="1"/>
              <a:t>observable</a:t>
            </a:r>
            <a:r>
              <a:rPr sz="2400"/>
              <a:t> de un dispositivo</a:t>
            </a:r>
          </a:p>
          <a:p>
            <a:pPr lvl="2" eaLnBrk="1" fontAlgn="auto" hangingPunct="1">
              <a:lnSpc>
                <a:spcPct val="100000"/>
              </a:lnSpc>
              <a:spcAft>
                <a:spcPts val="0"/>
              </a:spcAft>
              <a:buFont typeface="Arial" pitchFamily="34"/>
              <a:buChar char="•"/>
              <a:defRPr/>
            </a:pPr>
            <a:r>
              <a:rPr sz="2400"/>
              <a:t>se clasifican en cuatro grupos: s</a:t>
            </a:r>
            <a:r>
              <a:rPr sz="2200"/>
              <a:t>ensores, configuración, control, diagnóstico</a:t>
            </a:r>
          </a:p>
          <a:p>
            <a:pPr lvl="1" eaLnBrk="1" fontAlgn="auto" hangingPunct="1">
              <a:lnSpc>
                <a:spcPct val="100000"/>
              </a:lnSpc>
              <a:spcAft>
                <a:spcPts val="0"/>
              </a:spcAft>
              <a:buFont typeface="Arial" pitchFamily="34"/>
              <a:buChar char="•"/>
              <a:defRPr/>
            </a:pPr>
            <a:r>
              <a:rPr b="1">
                <a:solidFill>
                  <a:srgbClr val="0070C0"/>
                </a:solidFill>
                <a:highlight>
                  <a:srgbClr val="FFFF00"/>
                </a:highlight>
              </a:rPr>
              <a:t>Helpers</a:t>
            </a:r>
          </a:p>
          <a:p>
            <a:pPr marL="457200" lvl="1" indent="0" eaLnBrk="1" fontAlgn="auto" hangingPunct="1">
              <a:lnSpc>
                <a:spcPct val="80000"/>
              </a:lnSpc>
              <a:spcAft>
                <a:spcPts val="0"/>
              </a:spcAft>
              <a:buFont typeface="Arial" pitchFamily="34"/>
              <a:buNone/>
              <a:defRPr/>
            </a:pPr>
            <a:endParaRPr/>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
        <p:nvSpPr>
          <p:cNvPr id="56325" name="CuadroTexto 7">
            <a:extLst>
              <a:ext uri="{FF2B5EF4-FFF2-40B4-BE49-F238E27FC236}">
                <a16:creationId xmlns:a16="http://schemas.microsoft.com/office/drawing/2014/main" id="{8270FAD2-F5C9-054A-2AA1-89066F89AD58}"/>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6" name="CuadroTexto 8">
            <a:extLst>
              <a:ext uri="{FF2B5EF4-FFF2-40B4-BE49-F238E27FC236}">
                <a16:creationId xmlns:a16="http://schemas.microsoft.com/office/drawing/2014/main" id="{38DB6D08-EE77-40C2-BB34-E3339293DFB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9FEC97A8-E567-3342-7AFF-7269C3BC6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Editar el fichero </a:t>
            </a:r>
            <a:r>
              <a:rPr dirty="0" err="1">
                <a:solidFill>
                  <a:schemeClr val="tx1"/>
                </a:solidFill>
                <a:sym typeface="Wingdings" panose="05000000000000000000" pitchFamily="2" charset="2"/>
              </a:rPr>
              <a:t>configuration.yaml</a:t>
            </a:r>
            <a:r>
              <a:rPr dirty="0">
                <a:solidFill>
                  <a:schemeClr val="tx1"/>
                </a:solidFill>
                <a:sym typeface="Wingdings" panose="05000000000000000000" pitchFamily="2" charset="2"/>
              </a:rPr>
              <a:t>: </a:t>
            </a:r>
            <a:r>
              <a:rPr b="1" dirty="0">
                <a:solidFill>
                  <a:schemeClr val="tx1"/>
                </a:solidFill>
                <a:sym typeface="Wingdings" panose="05000000000000000000" pitchFamily="2" charset="2"/>
              </a:rPr>
              <a:t>Visual Studio </a:t>
            </a:r>
            <a:r>
              <a:rPr b="1" dirty="0" err="1">
                <a:solidFill>
                  <a:schemeClr val="tx1"/>
                </a:solidFill>
                <a:sym typeface="Wingdings" panose="05000000000000000000" pitchFamily="2" charset="2"/>
              </a:rPr>
              <a:t>Code</a:t>
            </a:r>
            <a:r>
              <a:rPr b="1" dirty="0">
                <a:solidFill>
                  <a:schemeClr val="tx1"/>
                </a:solidFill>
                <a:sym typeface="Wingdings" panose="05000000000000000000" pitchFamily="2" charset="2"/>
              </a:rPr>
              <a:t>  </a:t>
            </a:r>
            <a:r>
              <a:rPr b="1" dirty="0" err="1">
                <a:solidFill>
                  <a:srgbClr val="0070C0"/>
                </a:solidFill>
                <a:sym typeface="Wingdings" panose="05000000000000000000" pitchFamily="2" charset="2"/>
              </a:rPr>
              <a:t>configuration.yaml</a:t>
            </a:r>
            <a:r>
              <a:rPr b="1" dirty="0">
                <a:solidFill>
                  <a:srgbClr val="0070C0"/>
                </a:solidFill>
                <a:sym typeface="Wingdings" panose="05000000000000000000" pitchFamily="2" charset="2"/>
              </a:rPr>
              <a:t> </a:t>
            </a:r>
            <a:endParaRPr b="1" dirty="0">
              <a:solidFill>
                <a:srgbClr val="0070C0"/>
              </a:solidFill>
            </a:endParaRPr>
          </a:p>
          <a:p>
            <a:pPr marL="914400" lvl="2" indent="0" eaLnBrk="1" fontAlgn="auto" hangingPunct="1">
              <a:lnSpc>
                <a:spcPct val="120000"/>
              </a:lnSpc>
              <a:spcAft>
                <a:spcPts val="0"/>
              </a:spcAft>
              <a:buFont typeface="Arial" panose="020B0604020202020204" pitchFamily="34" charset="0"/>
              <a:buNone/>
              <a:defRPr/>
            </a:pPr>
            <a:endParaRPr sz="2400" dirty="0"/>
          </a:p>
          <a:p>
            <a:pPr marL="914400" lvl="2" indent="0" eaLnBrk="1" fontAlgn="auto" hangingPunct="1">
              <a:lnSpc>
                <a:spcPct val="120000"/>
              </a:lnSpc>
              <a:spcAft>
                <a:spcPts val="0"/>
              </a:spcAft>
              <a:buFont typeface="Arial" panose="020B0604020202020204" pitchFamily="34" charset="0"/>
              <a:buNone/>
              <a:defRPr/>
            </a:pPr>
            <a:endParaRPr sz="2400" dirty="0"/>
          </a:p>
          <a:p>
            <a:pPr lvl="1" eaLnBrk="1" fontAlgn="auto" hangingPunct="1">
              <a:lnSpc>
                <a:spcPct val="120000"/>
              </a:lnSpc>
              <a:spcAft>
                <a:spcPts val="0"/>
              </a:spcAft>
              <a:defRPr/>
            </a:pPr>
            <a:r>
              <a:rPr lang="es-ES" dirty="0"/>
              <a:t>Reiniciar Home </a:t>
            </a:r>
            <a:r>
              <a:rPr lang="es-ES" dirty="0" err="1"/>
              <a:t>Assistant</a:t>
            </a:r>
            <a:endParaRPr lang="es-ES" dirty="0"/>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48133" name="CuadroTexto 7">
            <a:extLst>
              <a:ext uri="{FF2B5EF4-FFF2-40B4-BE49-F238E27FC236}">
                <a16:creationId xmlns:a16="http://schemas.microsoft.com/office/drawing/2014/main" id="{3188BE7E-F5C2-92E6-9FA5-43ECD09DC7C2}"/>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739B897C-FA4A-4974-38C0-BF82065E470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48135" name="CuadroTexto 11">
            <a:extLst>
              <a:ext uri="{FF2B5EF4-FFF2-40B4-BE49-F238E27FC236}">
                <a16:creationId xmlns:a16="http://schemas.microsoft.com/office/drawing/2014/main" id="{1EEB2146-E86E-F691-57ED-F09B1B1171E5}"/>
              </a:ext>
            </a:extLst>
          </p:cNvPr>
          <p:cNvSpPr txBox="1">
            <a:spLocks noChangeArrowheads="1"/>
          </p:cNvSpPr>
          <p:nvPr/>
        </p:nvSpPr>
        <p:spPr bwMode="auto">
          <a:xfrm>
            <a:off x="1841500" y="4587084"/>
            <a:ext cx="8740775" cy="922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800" dirty="0" err="1">
                <a:solidFill>
                  <a:srgbClr val="1F2328"/>
                </a:solidFill>
                <a:latin typeface="Courier New" panose="02070309020205020404" pitchFamily="49" charset="0"/>
                <a:cs typeface="Courier New" panose="02070309020205020404" pitchFamily="49" charset="0"/>
              </a:rPr>
              <a:t>resources</a:t>
            </a:r>
            <a:r>
              <a:rPr lang="es-ES" altLang="es-ES" sz="1800" dirty="0">
                <a:solidFill>
                  <a:srgbClr val="1F2328"/>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 url: /local/</a:t>
            </a:r>
            <a:r>
              <a:rPr lang="es-ES" altLang="es-ES" sz="1800" dirty="0" err="1">
                <a:solidFill>
                  <a:srgbClr val="1F2328"/>
                </a:solidFill>
                <a:latin typeface="Courier New" panose="02070309020205020404" pitchFamily="49" charset="0"/>
                <a:cs typeface="Courier New" panose="02070309020205020404" pitchFamily="49" charset="0"/>
              </a:rPr>
              <a:t>mini-graph-card-bundle.js?v</a:t>
            </a:r>
            <a:r>
              <a:rPr lang="es-ES" altLang="es-ES" sz="1800" dirty="0">
                <a:solidFill>
                  <a:srgbClr val="1F2328"/>
                </a:solidFill>
                <a:latin typeface="Courier New" panose="02070309020205020404" pitchFamily="49" charset="0"/>
                <a:cs typeface="Courier New" panose="02070309020205020404" pitchFamily="49" charset="0"/>
              </a:rPr>
              <a:t>=0.12.1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a:t>
            </a:r>
            <a:r>
              <a:rPr lang="es-ES" altLang="es-ES" sz="1800" dirty="0" err="1">
                <a:solidFill>
                  <a:srgbClr val="1F2328"/>
                </a:solidFill>
                <a:latin typeface="Courier New" panose="02070309020205020404" pitchFamily="49" charset="0"/>
                <a:cs typeface="Courier New" panose="02070309020205020404" pitchFamily="49" charset="0"/>
              </a:rPr>
              <a:t>type</a:t>
            </a:r>
            <a:r>
              <a:rPr lang="es-ES" altLang="es-ES" sz="1800" dirty="0">
                <a:solidFill>
                  <a:srgbClr val="1F2328"/>
                </a:solidFill>
                <a:latin typeface="Courier New" panose="02070309020205020404" pitchFamily="49" charset="0"/>
                <a:cs typeface="Courier New" panose="02070309020205020404" pitchFamily="49" charset="0"/>
              </a:rPr>
              <a:t>: module</a:t>
            </a:r>
            <a:r>
              <a:rPr lang="es-ES" altLang="es-ES" sz="1800" dirty="0">
                <a:solidFill>
                  <a:schemeClr val="tx1"/>
                </a:solidFill>
                <a:latin typeface="Courier New" panose="02070309020205020404" pitchFamily="49" charset="0"/>
                <a:cs typeface="Courier New" panose="02070309020205020404" pitchFamily="49" charset="0"/>
              </a:rPr>
              <a:t> </a:t>
            </a:r>
          </a:p>
        </p:txBody>
      </p:sp>
      <p:pic>
        <p:nvPicPr>
          <p:cNvPr id="2" name="Picture 2" descr="Imagen que contiene Logotipo&#10;&#10;Descripción generada automáticamente">
            <a:extLst>
              <a:ext uri="{FF2B5EF4-FFF2-40B4-BE49-F238E27FC236}">
                <a16:creationId xmlns:a16="http://schemas.microsoft.com/office/drawing/2014/main" id="{DF7CC4B0-E4D0-B0FA-A385-0A5ED7607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41233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CuadroTexto 7">
            <a:extLst>
              <a:ext uri="{FF2B5EF4-FFF2-40B4-BE49-F238E27FC236}">
                <a16:creationId xmlns:a16="http://schemas.microsoft.com/office/drawing/2014/main" id="{906C02BA-AEFE-D89C-3DAB-2DB84C0C41A7}"/>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1B7BDB85-965A-889B-68E1-24BA98D3A04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2" name="Picture 2" descr="Imagen que contiene Logotipo&#10;&#10;Descripción generada automáticamente">
            <a:extLst>
              <a:ext uri="{FF2B5EF4-FFF2-40B4-BE49-F238E27FC236}">
                <a16:creationId xmlns:a16="http://schemas.microsoft.com/office/drawing/2014/main" id="{7248CCE3-5080-1633-26EB-A709E81C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CuadroTexto 7">
            <a:extLst>
              <a:ext uri="{FF2B5EF4-FFF2-40B4-BE49-F238E27FC236}">
                <a16:creationId xmlns:a16="http://schemas.microsoft.com/office/drawing/2014/main" id="{B91BB17A-3DDB-B172-C394-8E2AEA10343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42D85AC8-59DB-85EB-B655-BCE6D70CD28A}"/>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0448A518-C750-4A06-83C9-38A95C26E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CuadroTexto 7">
            <a:extLst>
              <a:ext uri="{FF2B5EF4-FFF2-40B4-BE49-F238E27FC236}">
                <a16:creationId xmlns:a16="http://schemas.microsoft.com/office/drawing/2014/main" id="{B91BB17A-3DDB-B172-C394-8E2AEA10343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9" name="CuadroTexto 8">
            <a:extLst>
              <a:ext uri="{FF2B5EF4-FFF2-40B4-BE49-F238E27FC236}">
                <a16:creationId xmlns:a16="http://schemas.microsoft.com/office/drawing/2014/main" id="{42D85AC8-59DB-85EB-B655-BCE6D70CD28A}"/>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0448A518-C750-4A06-83C9-38A95C26E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
        <p:nvSpPr>
          <p:cNvPr id="65542" name="CuadroTexto 5">
            <a:extLst>
              <a:ext uri="{FF2B5EF4-FFF2-40B4-BE49-F238E27FC236}">
                <a16:creationId xmlns:a16="http://schemas.microsoft.com/office/drawing/2014/main" id="{C8B6489D-7B7E-5A1E-C6F0-80CB005BE876}"/>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85EB7840-D3F6-D6DE-6DCB-9E315F3C53C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B4B51D49-0500-66B0-D55D-CC1313771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786772"/>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
        <p:nvSpPr>
          <p:cNvPr id="66566" name="CuadroTexto 5">
            <a:extLst>
              <a:ext uri="{FF2B5EF4-FFF2-40B4-BE49-F238E27FC236}">
                <a16:creationId xmlns:a16="http://schemas.microsoft.com/office/drawing/2014/main" id="{5B38C6A6-4EA1-9D38-AF6A-415BEC93259A}"/>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3E4A6635-37C7-3655-E3AC-8A3466B5792F}"/>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D0389AF9-2108-8153-5AD8-E9B207D71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sp>
        <p:nvSpPr>
          <p:cNvPr id="6" name="CuadroTexto 7">
            <a:extLst>
              <a:ext uri="{FF2B5EF4-FFF2-40B4-BE49-F238E27FC236}">
                <a16:creationId xmlns:a16="http://schemas.microsoft.com/office/drawing/2014/main" id="{ECF68568-84DD-7A87-BE5F-C1EBA0F82701}"/>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8">
            <a:extLst>
              <a:ext uri="{FF2B5EF4-FFF2-40B4-BE49-F238E27FC236}">
                <a16:creationId xmlns:a16="http://schemas.microsoft.com/office/drawing/2014/main" id="{0129E865-2C35-0D5B-9665-4AAA0BB29F8C}"/>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7</a:t>
            </a:r>
          </a:p>
        </p:txBody>
      </p:sp>
      <p:pic>
        <p:nvPicPr>
          <p:cNvPr id="8" name="Picture 2" descr="Imagen que contiene Logotipo&#10;&#10;Descripción generada automáticamente">
            <a:extLst>
              <a:ext uri="{FF2B5EF4-FFF2-40B4-BE49-F238E27FC236}">
                <a16:creationId xmlns:a16="http://schemas.microsoft.com/office/drawing/2014/main" id="{192FA6B4-63DC-BAB7-C737-D8F9F301B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031373861"/>
              </p:ext>
            </p:extLst>
          </p:nvPr>
        </p:nvGraphicFramePr>
        <p:xfrm>
          <a:off x="177800" y="1346836"/>
          <a:ext cx="8731250" cy="4775200"/>
        </p:xfrm>
        <a:graphic>
          <a:graphicData uri="http://schemas.openxmlformats.org/drawingml/2006/table">
            <a:tbl>
              <a:tblPr firstRow="1" bandRow="1">
                <a:tableStyleId>{00A15C55-8517-42AA-B614-E9B94910E393}</a:tableStyleId>
              </a:tblPr>
              <a:tblGrid>
                <a:gridCol w="1270000">
                  <a:extLst>
                    <a:ext uri="{9D8B030D-6E8A-4147-A177-3AD203B41FA5}">
                      <a16:colId xmlns:a16="http://schemas.microsoft.com/office/drawing/2014/main" val="3073044303"/>
                    </a:ext>
                  </a:extLst>
                </a:gridCol>
                <a:gridCol w="889000">
                  <a:extLst>
                    <a:ext uri="{9D8B030D-6E8A-4147-A177-3AD203B41FA5}">
                      <a16:colId xmlns:a16="http://schemas.microsoft.com/office/drawing/2014/main" val="584994246"/>
                    </a:ext>
                  </a:extLst>
                </a:gridCol>
                <a:gridCol w="460375">
                  <a:extLst>
                    <a:ext uri="{9D8B030D-6E8A-4147-A177-3AD203B41FA5}">
                      <a16:colId xmlns:a16="http://schemas.microsoft.com/office/drawing/2014/main" val="2134953128"/>
                    </a:ext>
                  </a:extLst>
                </a:gridCol>
                <a:gridCol w="873125">
                  <a:extLst>
                    <a:ext uri="{9D8B030D-6E8A-4147-A177-3AD203B41FA5}">
                      <a16:colId xmlns:a16="http://schemas.microsoft.com/office/drawing/2014/main" val="1912087677"/>
                    </a:ext>
                  </a:extLst>
                </a:gridCol>
                <a:gridCol w="873125">
                  <a:extLst>
                    <a:ext uri="{9D8B030D-6E8A-4147-A177-3AD203B41FA5}">
                      <a16:colId xmlns:a16="http://schemas.microsoft.com/office/drawing/2014/main" val="80655746"/>
                    </a:ext>
                  </a:extLst>
                </a:gridCol>
                <a:gridCol w="873125">
                  <a:extLst>
                    <a:ext uri="{9D8B030D-6E8A-4147-A177-3AD203B41FA5}">
                      <a16:colId xmlns:a16="http://schemas.microsoft.com/office/drawing/2014/main" val="3004399664"/>
                    </a:ext>
                  </a:extLst>
                </a:gridCol>
                <a:gridCol w="873125">
                  <a:extLst>
                    <a:ext uri="{9D8B030D-6E8A-4147-A177-3AD203B41FA5}">
                      <a16:colId xmlns:a16="http://schemas.microsoft.com/office/drawing/2014/main" val="2519896269"/>
                    </a:ext>
                  </a:extLst>
                </a:gridCol>
                <a:gridCol w="873125">
                  <a:extLst>
                    <a:ext uri="{9D8B030D-6E8A-4147-A177-3AD203B41FA5}">
                      <a16:colId xmlns:a16="http://schemas.microsoft.com/office/drawing/2014/main" val="2388697718"/>
                    </a:ext>
                  </a:extLst>
                </a:gridCol>
                <a:gridCol w="873125">
                  <a:extLst>
                    <a:ext uri="{9D8B030D-6E8A-4147-A177-3AD203B41FA5}">
                      <a16:colId xmlns:a16="http://schemas.microsoft.com/office/drawing/2014/main" val="4227171420"/>
                    </a:ext>
                  </a:extLst>
                </a:gridCol>
                <a:gridCol w="873125">
                  <a:extLst>
                    <a:ext uri="{9D8B030D-6E8A-4147-A177-3AD203B41FA5}">
                      <a16:colId xmlns:a16="http://schemas.microsoft.com/office/drawing/2014/main" val="311083177"/>
                    </a:ext>
                  </a:extLst>
                </a:gridCol>
              </a:tblGrid>
              <a:tr h="370840">
                <a:tc>
                  <a:txBody>
                    <a:bodyPr/>
                    <a:lstStyle/>
                    <a:p>
                      <a:r>
                        <a:rPr lang="es-ES" sz="1200" dirty="0"/>
                        <a:t>Criterio</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315034000"/>
                  </a:ext>
                </a:extLst>
              </a:tr>
              <a:tr h="370840">
                <a:tc>
                  <a:txBody>
                    <a:bodyPr/>
                    <a:lstStyle/>
                    <a:p>
                      <a:r>
                        <a:rPr lang="es-ES" sz="1200" dirty="0"/>
                        <a:t>Open </a:t>
                      </a:r>
                      <a:r>
                        <a:rPr lang="es-ES" sz="1200" dirty="0" err="1"/>
                        <a:t>source</a:t>
                      </a:r>
                      <a:endParaRPr lang="es-ES" sz="1200" dirty="0"/>
                    </a:p>
                  </a:txBody>
                  <a:tcPr/>
                </a:tc>
                <a:tc>
                  <a:txBody>
                    <a:bodyPr/>
                    <a:lstStyle/>
                    <a:p>
                      <a:endParaRPr lang="es-ES"/>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163170294"/>
                  </a:ext>
                </a:extLst>
              </a:tr>
              <a:tr h="370840">
                <a:tc>
                  <a:txBody>
                    <a:bodyPr/>
                    <a:lstStyle/>
                    <a:p>
                      <a:r>
                        <a:rPr lang="es-ES" sz="1200" b="0" i="0" kern="1200" dirty="0" err="1">
                          <a:solidFill>
                            <a:schemeClr val="dk1"/>
                          </a:solidFill>
                          <a:effectLst/>
                          <a:latin typeface="+mn-lt"/>
                          <a:ea typeface="+mn-ea"/>
                          <a:cs typeface="+mn-cs"/>
                        </a:rPr>
                        <a:t>Supported</a:t>
                      </a:r>
                      <a:r>
                        <a:rPr lang="es-ES" sz="1200" b="0" i="0" kern="1200" dirty="0">
                          <a:solidFill>
                            <a:schemeClr val="dk1"/>
                          </a:solidFill>
                          <a:effectLst/>
                          <a:latin typeface="+mn-lt"/>
                          <a:ea typeface="+mn-ea"/>
                          <a:cs typeface="+mn-cs"/>
                        </a:rPr>
                        <a:t> </a:t>
                      </a:r>
                      <a:r>
                        <a:rPr lang="es-ES" sz="1200" b="0" i="0" kern="1200" dirty="0" err="1">
                          <a:solidFill>
                            <a:schemeClr val="dk1"/>
                          </a:solidFill>
                          <a:effectLst/>
                          <a:latin typeface="+mn-lt"/>
                          <a:ea typeface="+mn-ea"/>
                          <a:cs typeface="+mn-cs"/>
                        </a:rPr>
                        <a:t>Protocols</a:t>
                      </a:r>
                      <a:endParaRPr lang="es-ES" sz="1200"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033710355"/>
                  </a:ext>
                </a:extLst>
              </a:tr>
              <a:tr h="370840">
                <a:tc>
                  <a:txBody>
                    <a:bodyPr/>
                    <a:lstStyle/>
                    <a:p>
                      <a:r>
                        <a:rPr lang="es-ES" sz="1200" dirty="0" err="1"/>
                        <a:t>Integration</a:t>
                      </a:r>
                      <a:r>
                        <a:rPr lang="es-ES" sz="1200" dirty="0"/>
                        <a:t> </a:t>
                      </a:r>
                      <a:r>
                        <a:rPr lang="es-ES" sz="1200" dirty="0" err="1"/>
                        <a:t>Options</a:t>
                      </a:r>
                      <a:endParaRPr lang="es-ES" sz="1200"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3486656016"/>
                  </a:ext>
                </a:extLst>
              </a:tr>
              <a:tr h="370840">
                <a:tc>
                  <a:txBody>
                    <a:bodyPr/>
                    <a:lstStyle/>
                    <a:p>
                      <a:r>
                        <a:rPr lang="es-ES" sz="1200" dirty="0" err="1"/>
                        <a:t>Automation</a:t>
                      </a:r>
                      <a:endParaRPr lang="es-ES" sz="1200"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3926416541"/>
                  </a:ext>
                </a:extLst>
              </a:tr>
              <a:tr h="370840">
                <a:tc>
                  <a:txBody>
                    <a:bodyPr/>
                    <a:lstStyle/>
                    <a:p>
                      <a:r>
                        <a:rPr lang="es-ES" sz="1200" dirty="0" err="1"/>
                        <a:t>Community</a:t>
                      </a:r>
                      <a:r>
                        <a:rPr lang="es-ES" sz="1200" dirty="0"/>
                        <a:t> &amp; </a:t>
                      </a:r>
                      <a:r>
                        <a:rPr lang="es-ES" sz="1200" dirty="0" err="1"/>
                        <a:t>Support</a:t>
                      </a:r>
                      <a:endParaRPr lang="es-ES" sz="1200"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695646371"/>
                  </a:ext>
                </a:extLst>
              </a:tr>
              <a:tr h="370840">
                <a:tc>
                  <a:txBody>
                    <a:bodyPr/>
                    <a:lstStyle/>
                    <a:p>
                      <a:r>
                        <a:rPr lang="es-ES" sz="1200" dirty="0" err="1"/>
                        <a:t>User</a:t>
                      </a:r>
                      <a:r>
                        <a:rPr lang="es-ES" sz="1200" dirty="0"/>
                        <a:t> Interface</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285668222"/>
                  </a:ext>
                </a:extLst>
              </a:tr>
              <a:tr h="149224">
                <a:tc>
                  <a:txBody>
                    <a:bodyPr/>
                    <a:lstStyle/>
                    <a:p>
                      <a:r>
                        <a:rPr lang="es-ES" sz="1200" dirty="0"/>
                        <a:t>Security &amp; </a:t>
                      </a:r>
                      <a:r>
                        <a:rPr lang="es-ES" sz="1200" dirty="0" err="1"/>
                        <a:t>privacy</a:t>
                      </a:r>
                      <a:endParaRPr lang="es-ES" sz="1200" dirty="0"/>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2252166668"/>
                  </a:ext>
                </a:extLst>
              </a:tr>
              <a:tr h="149224">
                <a:tc>
                  <a:txBody>
                    <a:bodyPr/>
                    <a:lstStyle/>
                    <a:p>
                      <a:r>
                        <a:rPr lang="es-ES" sz="1200" dirty="0" err="1"/>
                        <a:t>Voice</a:t>
                      </a:r>
                      <a:r>
                        <a:rPr lang="es-ES" sz="1200" dirty="0"/>
                        <a:t> control</a:t>
                      </a:r>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2987393973"/>
                  </a:ext>
                </a:extLst>
              </a:tr>
              <a:tr h="149224">
                <a:tc>
                  <a:txBody>
                    <a:bodyPr/>
                    <a:lstStyle/>
                    <a:p>
                      <a:r>
                        <a:rPr lang="es-ES" sz="1200" dirty="0" err="1"/>
                        <a:t>Learning</a:t>
                      </a:r>
                      <a:r>
                        <a:rPr lang="es-ES" sz="1200" dirty="0"/>
                        <a:t> curve</a:t>
                      </a:r>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216901458"/>
                  </a:ext>
                </a:extLst>
              </a:tr>
              <a:tr h="149224">
                <a:tc>
                  <a:txBody>
                    <a:bodyPr/>
                    <a:lstStyle/>
                    <a:p>
                      <a:r>
                        <a:rPr lang="es-ES" sz="1200" dirty="0" err="1"/>
                        <a:t>Extensibility</a:t>
                      </a:r>
                      <a:endParaRPr lang="es-ES" sz="1200" dirty="0"/>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941532193"/>
                  </a:ext>
                </a:extLst>
              </a:tr>
              <a:tr h="149224">
                <a:tc>
                  <a:txBody>
                    <a:bodyPr/>
                    <a:lstStyle/>
                    <a:p>
                      <a:r>
                        <a:rPr lang="es-ES" sz="1200" dirty="0"/>
                        <a:t>Price </a:t>
                      </a:r>
                      <a:r>
                        <a:rPr lang="es-ES" sz="1200" dirty="0" err="1"/>
                        <a:t>Model</a:t>
                      </a:r>
                      <a:endParaRPr lang="es-ES" sz="1200" dirty="0"/>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7" name="CuadroTexto 9">
            <a:extLst>
              <a:ext uri="{FF2B5EF4-FFF2-40B4-BE49-F238E27FC236}">
                <a16:creationId xmlns:a16="http://schemas.microsoft.com/office/drawing/2014/main" id="{BD8BFA74-5B7D-B317-3976-BAA64B3108B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sp>
        <p:nvSpPr>
          <p:cNvPr id="19465" name="CuadroTexto 8">
            <a:extLst>
              <a:ext uri="{FF2B5EF4-FFF2-40B4-BE49-F238E27FC236}">
                <a16:creationId xmlns:a16="http://schemas.microsoft.com/office/drawing/2014/main" id="{BC907E48-EA5D-D935-8416-2DA6316CB0ED}"/>
              </a:ext>
            </a:extLst>
          </p:cNvPr>
          <p:cNvSpPr txBox="1">
            <a:spLocks noChangeArrowheads="1"/>
          </p:cNvSpPr>
          <p:nvPr/>
        </p:nvSpPr>
        <p:spPr bwMode="auto">
          <a:xfrm>
            <a:off x="-1588" y="6365875"/>
            <a:ext cx="12192001"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AA52D59D-90A0-7AC0-2469-906F0A659508}"/>
              </a:ext>
            </a:extLst>
          </p:cNvPr>
          <p:cNvSpPr txBox="1"/>
          <p:nvPr/>
        </p:nvSpPr>
        <p:spPr>
          <a:xfrm>
            <a:off x="11483975" y="6243638"/>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9E2D8889-B0CB-375D-DAEF-952DC8C0F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34751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30727" name="CuadroTexto 8">
            <a:extLst>
              <a:ext uri="{FF2B5EF4-FFF2-40B4-BE49-F238E27FC236}">
                <a16:creationId xmlns:a16="http://schemas.microsoft.com/office/drawing/2014/main" id="{9035283B-E678-041B-AC00-466DE26A758F}"/>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EA694AB4-45EB-521E-CA5B-A08413D88662}"/>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7" name="Picture 2" descr="Imagen que contiene Logotipo&#10;&#10;Descripción generada automáticamente">
            <a:extLst>
              <a:ext uri="{FF2B5EF4-FFF2-40B4-BE49-F238E27FC236}">
                <a16:creationId xmlns:a16="http://schemas.microsoft.com/office/drawing/2014/main" id="{DC4A049B-D742-B503-A8D9-E0205F5E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332" y="778809"/>
            <a:ext cx="5124267" cy="661716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7" name="CuadroTexto 9">
            <a:extLst>
              <a:ext uri="{FF2B5EF4-FFF2-40B4-BE49-F238E27FC236}">
                <a16:creationId xmlns:a16="http://schemas.microsoft.com/office/drawing/2014/main" id="{BD8BFA74-5B7D-B317-3976-BAA64B3108B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19465" name="CuadroTexto 8">
            <a:extLst>
              <a:ext uri="{FF2B5EF4-FFF2-40B4-BE49-F238E27FC236}">
                <a16:creationId xmlns:a16="http://schemas.microsoft.com/office/drawing/2014/main" id="{BC907E48-EA5D-D935-8416-2DA6316CB0ED}"/>
              </a:ext>
            </a:extLst>
          </p:cNvPr>
          <p:cNvSpPr txBox="1">
            <a:spLocks noChangeArrowheads="1"/>
          </p:cNvSpPr>
          <p:nvPr/>
        </p:nvSpPr>
        <p:spPr bwMode="auto">
          <a:xfrm>
            <a:off x="-1588" y="6365875"/>
            <a:ext cx="12192001"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AA52D59D-90A0-7AC0-2469-906F0A659508}"/>
              </a:ext>
            </a:extLst>
          </p:cNvPr>
          <p:cNvSpPr txBox="1"/>
          <p:nvPr/>
        </p:nvSpPr>
        <p:spPr>
          <a:xfrm>
            <a:off x="11483975" y="6243638"/>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9E2D8889-B0CB-375D-DAEF-952DC8C0F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uadroTexto 7">
            <a:extLst>
              <a:ext uri="{FF2B5EF4-FFF2-40B4-BE49-F238E27FC236}">
                <a16:creationId xmlns:a16="http://schemas.microsoft.com/office/drawing/2014/main" id="{4EC7B0AA-0EEC-E8F9-2685-FF3C53B0132D}"/>
              </a:ext>
            </a:extLst>
          </p:cNvPr>
          <p:cNvSpPr txBox="1">
            <a:spLocks noChangeArrowheads="1"/>
          </p:cNvSpPr>
          <p:nvPr/>
        </p:nvSpPr>
        <p:spPr bwMode="auto">
          <a:xfrm>
            <a:off x="0" y="6356350"/>
            <a:ext cx="12192000" cy="503238"/>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244" name="CuadroTexto 8">
            <a:extLst>
              <a:ext uri="{FF2B5EF4-FFF2-40B4-BE49-F238E27FC236}">
                <a16:creationId xmlns:a16="http://schemas.microsoft.com/office/drawing/2014/main" id="{D4D32E7E-7C68-7941-DBEC-000B1926DEC7}"/>
              </a:ext>
            </a:extLst>
          </p:cNvPr>
          <p:cNvSpPr txBox="1">
            <a:spLocks noChangeArrowheads="1"/>
          </p:cNvSpPr>
          <p:nvPr/>
        </p:nvSpPr>
        <p:spPr bwMode="auto">
          <a:xfrm>
            <a:off x="11487150" y="6234113"/>
            <a:ext cx="523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4000" dirty="0">
                <a:solidFill>
                  <a:srgbClr val="FFFFFF"/>
                </a:solidFill>
                <a:latin typeface="Aharoni" panose="02010803020104030203" pitchFamily="2" charset="-79"/>
                <a:cs typeface="Aharoni" panose="02010803020104030203" pitchFamily="2" charset="-79"/>
              </a:rPr>
              <a:t>7</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2" name="Picture 2" descr="Imagen que contiene Logotipo&#10;&#10;Descripción generada automáticamente">
            <a:extLst>
              <a:ext uri="{FF2B5EF4-FFF2-40B4-BE49-F238E27FC236}">
                <a16:creationId xmlns:a16="http://schemas.microsoft.com/office/drawing/2014/main" id="{1C5788CB-DF91-7037-4DAB-68FA8AF36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5187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24579" name="CuadroTexto 8">
            <a:extLst>
              <a:ext uri="{FF2B5EF4-FFF2-40B4-BE49-F238E27FC236}">
                <a16:creationId xmlns:a16="http://schemas.microsoft.com/office/drawing/2014/main" id="{A09ADE09-36A3-14D2-F623-5F78C5F7345C}"/>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9">
            <a:extLst>
              <a:ext uri="{FF2B5EF4-FFF2-40B4-BE49-F238E27FC236}">
                <a16:creationId xmlns:a16="http://schemas.microsoft.com/office/drawing/2014/main" id="{8A71213D-7944-7BD3-6537-39A011D5350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3" name="Picture 2" descr="Imagen que contiene Logotipo&#10;&#10;Descripción generada automáticamente">
            <a:extLst>
              <a:ext uri="{FF2B5EF4-FFF2-40B4-BE49-F238E27FC236}">
                <a16:creationId xmlns:a16="http://schemas.microsoft.com/office/drawing/2014/main" id="{8D6DCC9D-6F3A-4580-9BA1-0B6638441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02185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20487" name="CuadroTexto 8">
            <a:extLst>
              <a:ext uri="{FF2B5EF4-FFF2-40B4-BE49-F238E27FC236}">
                <a16:creationId xmlns:a16="http://schemas.microsoft.com/office/drawing/2014/main" id="{41598F49-F281-B84B-D90A-9E6ECB5F5610}"/>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8" name="CuadroTexto 9">
            <a:extLst>
              <a:ext uri="{FF2B5EF4-FFF2-40B4-BE49-F238E27FC236}">
                <a16:creationId xmlns:a16="http://schemas.microsoft.com/office/drawing/2014/main" id="{C8588498-E652-313A-BD62-8DD22ABF3018}"/>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6F938A6C-B9D1-0705-14F9-D18BE4CA6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377816"/>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
        <p:nvSpPr>
          <p:cNvPr id="67590" name="CuadroTexto 5">
            <a:extLst>
              <a:ext uri="{FF2B5EF4-FFF2-40B4-BE49-F238E27FC236}">
                <a16:creationId xmlns:a16="http://schemas.microsoft.com/office/drawing/2014/main" id="{B9B82DFF-FD36-F3F6-6806-277E33337D77}"/>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39A5D325-879D-2345-EE80-8C07B2E3CDF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2" name="Picture 2" descr="Imagen que contiene Logotipo&#10;&#10;Descripción generada automáticamente">
            <a:extLst>
              <a:ext uri="{FF2B5EF4-FFF2-40B4-BE49-F238E27FC236}">
                <a16:creationId xmlns:a16="http://schemas.microsoft.com/office/drawing/2014/main" id="{DA73F181-6D4F-56A1-C647-C57AF11A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6" name="CuadroTexto 5">
            <a:extLst>
              <a:ext uri="{FF2B5EF4-FFF2-40B4-BE49-F238E27FC236}">
                <a16:creationId xmlns:a16="http://schemas.microsoft.com/office/drawing/2014/main" id="{E6ECBEDB-4820-B8BF-1C84-E733F6D2120A}"/>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A706DDB9-59CC-E245-A8F0-D63D3B691174}"/>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BC677DEC-B2A3-542A-C747-C2FEBF7DA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3406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6" name="CuadroTexto 5">
            <a:extLst>
              <a:ext uri="{FF2B5EF4-FFF2-40B4-BE49-F238E27FC236}">
                <a16:creationId xmlns:a16="http://schemas.microsoft.com/office/drawing/2014/main" id="{5DFA2239-B2BA-C318-6049-34D452C3F62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1C9902-3149-2A2A-070A-6F8C8224FAF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1C9D9864-B266-66A9-1E75-8347E1F8E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
        <p:nvSpPr>
          <p:cNvPr id="7174" name="CuadroTexto 5">
            <a:extLst>
              <a:ext uri="{FF2B5EF4-FFF2-40B4-BE49-F238E27FC236}">
                <a16:creationId xmlns:a16="http://schemas.microsoft.com/office/drawing/2014/main" id="{B6883933-114C-11FB-A945-41C19E76ABA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0FE0FA-85E5-9036-6FB3-401E41E71AD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dirty="0">
                <a:solidFill>
                  <a:srgbClr val="FFFFFF"/>
                </a:solidFill>
                <a:latin typeface="Aharoni" pitchFamily="2"/>
                <a:cs typeface="Aharoni" pitchFamily="2"/>
              </a:rPr>
              <a:t>4</a:t>
            </a:r>
          </a:p>
        </p:txBody>
      </p:sp>
      <p:pic>
        <p:nvPicPr>
          <p:cNvPr id="7176" name="Picture 2" descr="Imagen que contiene Logotipo&#10;&#10;Descripción generada automáticamente">
            <a:extLst>
              <a:ext uri="{FF2B5EF4-FFF2-40B4-BE49-F238E27FC236}">
                <a16:creationId xmlns:a16="http://schemas.microsoft.com/office/drawing/2014/main" id="{21817659-87FC-F501-2041-B2DBB957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578191"/>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2" name="CuadroTexto 5">
            <a:extLst>
              <a:ext uri="{FF2B5EF4-FFF2-40B4-BE49-F238E27FC236}">
                <a16:creationId xmlns:a16="http://schemas.microsoft.com/office/drawing/2014/main" id="{EBA641DD-A10C-E17A-6BD8-65396A84AECE}"/>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83339844-8BF1-C05F-9E51-6374A08D97C9}"/>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5">
            <a:extLst>
              <a:ext uri="{FF2B5EF4-FFF2-40B4-BE49-F238E27FC236}">
                <a16:creationId xmlns:a16="http://schemas.microsoft.com/office/drawing/2014/main" id="{5DFA2239-B2BA-C318-6049-34D452C3F629}"/>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7" name="CuadroTexto 6">
            <a:extLst>
              <a:ext uri="{FF2B5EF4-FFF2-40B4-BE49-F238E27FC236}">
                <a16:creationId xmlns:a16="http://schemas.microsoft.com/office/drawing/2014/main" id="{E01C9902-3149-2A2A-070A-6F8C8224FAF0}"/>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8" name="Picture 2" descr="Imagen que contiene Logotipo&#10;&#10;Descripción generada automáticamente">
            <a:extLst>
              <a:ext uri="{FF2B5EF4-FFF2-40B4-BE49-F238E27FC236}">
                <a16:creationId xmlns:a16="http://schemas.microsoft.com/office/drawing/2014/main" id="{1C9D9864-B266-66A9-1E75-8347E1F8E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7" name="CuadroTexto 6">
            <a:extLst>
              <a:ext uri="{FF2B5EF4-FFF2-40B4-BE49-F238E27FC236}">
                <a16:creationId xmlns:a16="http://schemas.microsoft.com/office/drawing/2014/main" id="{35532D97-D4F1-BBDA-1E2C-6D4CD8FD8E18}"/>
              </a:ext>
            </a:extLst>
          </p:cNvPr>
          <p:cNvSpPr txBox="1"/>
          <p:nvPr/>
        </p:nvSpPr>
        <p:spPr>
          <a:xfrm>
            <a:off x="11639550" y="63865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sp>
        <p:nvSpPr>
          <p:cNvPr id="9" name="CuadroTexto 5">
            <a:extLst>
              <a:ext uri="{FF2B5EF4-FFF2-40B4-BE49-F238E27FC236}">
                <a16:creationId xmlns:a16="http://schemas.microsoft.com/office/drawing/2014/main" id="{EB2ED493-59DD-5D76-3869-6CCCB9A264F1}"/>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10" name="CuadroTexto 9">
            <a:extLst>
              <a:ext uri="{FF2B5EF4-FFF2-40B4-BE49-F238E27FC236}">
                <a16:creationId xmlns:a16="http://schemas.microsoft.com/office/drawing/2014/main" id="{49BEAF32-C8FF-292E-4EE0-A66A5834DA9B}"/>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11" name="Picture 2" descr="Imagen que contiene Logotipo&#10;&#10;Descripción generada automáticamente">
            <a:extLst>
              <a:ext uri="{FF2B5EF4-FFF2-40B4-BE49-F238E27FC236}">
                <a16:creationId xmlns:a16="http://schemas.microsoft.com/office/drawing/2014/main" id="{3E16E7B4-B4F6-1C4E-794C-A3AD0A2DD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2" name="CuadroTexto 5">
            <a:extLst>
              <a:ext uri="{FF2B5EF4-FFF2-40B4-BE49-F238E27FC236}">
                <a16:creationId xmlns:a16="http://schemas.microsoft.com/office/drawing/2014/main" id="{4BE087E5-6D97-6E44-5B2D-DBB180912D5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02232472-30C2-D43C-6B93-CEC00584419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 name="Picture 2" descr="Imagen que contiene Logotipo&#10;&#10;Descripción generada automáticamente">
            <a:extLst>
              <a:ext uri="{FF2B5EF4-FFF2-40B4-BE49-F238E27FC236}">
                <a16:creationId xmlns:a16="http://schemas.microsoft.com/office/drawing/2014/main" id="{4AB41ABE-0118-D8B8-CC38-BA4C92DE4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2" name="CuadroTexto 5">
            <a:extLst>
              <a:ext uri="{FF2B5EF4-FFF2-40B4-BE49-F238E27FC236}">
                <a16:creationId xmlns:a16="http://schemas.microsoft.com/office/drawing/2014/main" id="{4BE087E5-6D97-6E44-5B2D-DBB180912D55}"/>
              </a:ext>
            </a:extLst>
          </p:cNvPr>
          <p:cNvSpPr txBox="1">
            <a:spLocks noChangeArrowheads="1"/>
          </p:cNvSpPr>
          <p:nvPr/>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02232472-30C2-D43C-6B93-CEC005844193}"/>
              </a:ext>
            </a:extLst>
          </p:cNvPr>
          <p:cNvSpPr txBox="1"/>
          <p:nvPr/>
        </p:nvSpPr>
        <p:spPr>
          <a:xfrm>
            <a:off x="11487150" y="6234113"/>
            <a:ext cx="523875" cy="708025"/>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4000" kern="0">
                <a:solidFill>
                  <a:srgbClr val="FFFFFF"/>
                </a:solidFill>
                <a:latin typeface="Aharoni" pitchFamily="2"/>
                <a:cs typeface="Aharoni" pitchFamily="2"/>
              </a:rPr>
              <a:t>3</a:t>
            </a:r>
          </a:p>
        </p:txBody>
      </p:sp>
      <p:pic>
        <p:nvPicPr>
          <p:cNvPr id="4" name="Picture 2" descr="Imagen que contiene Logotipo&#10;&#10;Descripción generada automáticamente">
            <a:extLst>
              <a:ext uri="{FF2B5EF4-FFF2-40B4-BE49-F238E27FC236}">
                <a16:creationId xmlns:a16="http://schemas.microsoft.com/office/drawing/2014/main" id="{4AB41ABE-0118-D8B8-CC38-BA4C92DE4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31541</TotalTime>
  <Words>19917</Words>
  <Application>Microsoft Office PowerPoint</Application>
  <PresentationFormat>Panorámica</PresentationFormat>
  <Paragraphs>2257</Paragraphs>
  <Slides>165</Slides>
  <Notes>63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165</vt:i4>
      </vt:variant>
    </vt:vector>
  </HeadingPairs>
  <TitlesOfParts>
    <vt:vector size="176" baseType="lpstr">
      <vt:lpstr>Aharoni</vt:lpstr>
      <vt:lpstr>Aptos</vt:lpstr>
      <vt:lpstr>Aptos Display</vt:lpstr>
      <vt:lpstr>Arial</vt:lpstr>
      <vt:lpstr>Courier New</vt:lpstr>
      <vt:lpstr>lato</vt:lpstr>
      <vt:lpstr>NimbusRomNo9L-Regu</vt:lpstr>
      <vt:lpstr>Open Sans</vt:lpstr>
      <vt:lpstr>Times New Roman</vt:lpstr>
      <vt:lpstr>Wingdings</vt:lpstr>
      <vt:lpstr>Tema de Office</vt:lpstr>
      <vt:lpstr>Instalación, configuración y  control avanzado de Home Assistant </vt:lpstr>
      <vt:lpstr>Prerrequisitos</vt:lpstr>
      <vt:lpstr>Presentación de PowerPoint</vt:lpstr>
      <vt:lpstr>Día 1</vt:lpstr>
      <vt:lpstr>Día 1</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Ejemplo con NodeRed (una vez tengamos sensor)</vt:lpstr>
      <vt:lpstr>Guías de usuario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253</cp:revision>
  <dcterms:created xsi:type="dcterms:W3CDTF">2024-04-11T13:26:00Z</dcterms:created>
  <dcterms:modified xsi:type="dcterms:W3CDTF">2024-05-29T07:06:28Z</dcterms:modified>
</cp:coreProperties>
</file>